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94" r:id="rId1"/>
    <p:sldMasterId id="2147484306" r:id="rId2"/>
  </p:sldMasterIdLst>
  <p:notesMasterIdLst>
    <p:notesMasterId r:id="rId27"/>
  </p:notesMasterIdLst>
  <p:handoutMasterIdLst>
    <p:handoutMasterId r:id="rId28"/>
  </p:handoutMasterIdLst>
  <p:sldIdLst>
    <p:sldId id="469" r:id="rId3"/>
    <p:sldId id="539" r:id="rId4"/>
    <p:sldId id="532" r:id="rId5"/>
    <p:sldId id="755" r:id="rId6"/>
    <p:sldId id="756" r:id="rId7"/>
    <p:sldId id="743" r:id="rId8"/>
    <p:sldId id="655" r:id="rId9"/>
    <p:sldId id="656" r:id="rId10"/>
    <p:sldId id="657" r:id="rId11"/>
    <p:sldId id="749" r:id="rId12"/>
    <p:sldId id="762" r:id="rId13"/>
    <p:sldId id="761" r:id="rId14"/>
    <p:sldId id="757" r:id="rId15"/>
    <p:sldId id="763" r:id="rId16"/>
    <p:sldId id="764" r:id="rId17"/>
    <p:sldId id="659" r:id="rId18"/>
    <p:sldId id="731" r:id="rId19"/>
    <p:sldId id="732" r:id="rId20"/>
    <p:sldId id="733" r:id="rId21"/>
    <p:sldId id="728" r:id="rId22"/>
    <p:sldId id="758" r:id="rId23"/>
    <p:sldId id="759" r:id="rId24"/>
    <p:sldId id="760" r:id="rId25"/>
    <p:sldId id="752" r:id="rId26"/>
  </p:sldIdLst>
  <p:sldSz cx="9144000" cy="6858000" type="screen4x3"/>
  <p:notesSz cx="7016750" cy="9302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3" userDrawn="1">
          <p15:clr>
            <a:srgbClr val="A4A3A4"/>
          </p15:clr>
        </p15:guide>
        <p15:guide id="2" pos="2219" userDrawn="1">
          <p15:clr>
            <a:srgbClr val="A4A3A4"/>
          </p15:clr>
        </p15:guide>
        <p15:guide id="3" orient="horz" pos="2990" userDrawn="1">
          <p15:clr>
            <a:srgbClr val="A4A3A4"/>
          </p15:clr>
        </p15:guide>
        <p15:guide id="4" pos="2215" userDrawn="1">
          <p15:clr>
            <a:srgbClr val="A4A3A4"/>
          </p15:clr>
        </p15:guide>
        <p15:guide id="5" orient="horz" pos="2984" userDrawn="1">
          <p15:clr>
            <a:srgbClr val="A4A3A4"/>
          </p15:clr>
        </p15:guide>
        <p15:guide id="6" orient="horz" pos="2962" userDrawn="1">
          <p15:clr>
            <a:srgbClr val="A4A3A4"/>
          </p15:clr>
        </p15:guide>
        <p15:guide id="7" pos="2205" userDrawn="1">
          <p15:clr>
            <a:srgbClr val="A4A3A4"/>
          </p15:clr>
        </p15:guide>
        <p15:guide id="8" pos="2202" userDrawn="1">
          <p15:clr>
            <a:srgbClr val="A4A3A4"/>
          </p15:clr>
        </p15:guide>
        <p15:guide id="9" pos="2218" userDrawn="1">
          <p15:clr>
            <a:srgbClr val="A4A3A4"/>
          </p15:clr>
        </p15:guide>
        <p15:guide id="10" pos="2214" userDrawn="1">
          <p15:clr>
            <a:srgbClr val="A4A3A4"/>
          </p15:clr>
        </p15:guide>
        <p15:guide id="11" pos="2204" userDrawn="1">
          <p15:clr>
            <a:srgbClr val="A4A3A4"/>
          </p15:clr>
        </p15:guide>
        <p15:guide id="12" orient="horz" pos="3045" userDrawn="1">
          <p15:clr>
            <a:srgbClr val="A4A3A4"/>
          </p15:clr>
        </p15:guide>
        <p15:guide id="13" orient="horz" pos="3021" userDrawn="1">
          <p15:clr>
            <a:srgbClr val="A4A3A4"/>
          </p15:clr>
        </p15:guide>
        <p15:guide id="14" pos="2229" userDrawn="1">
          <p15:clr>
            <a:srgbClr val="A4A3A4"/>
          </p15:clr>
        </p15:guide>
        <p15:guide id="15" pos="2225" userDrawn="1">
          <p15:clr>
            <a:srgbClr val="A4A3A4"/>
          </p15:clr>
        </p15:guide>
        <p15:guide id="16" pos="2216" userDrawn="1">
          <p15:clr>
            <a:srgbClr val="A4A3A4"/>
          </p15:clr>
        </p15:guide>
        <p15:guide id="17" pos="2228" userDrawn="1">
          <p15:clr>
            <a:srgbClr val="A4A3A4"/>
          </p15:clr>
        </p15:guide>
        <p15:guide id="18" pos="2224" userDrawn="1">
          <p15:clr>
            <a:srgbClr val="A4A3A4"/>
          </p15:clr>
        </p15:guide>
        <p15:guide id="19" pos="2203" userDrawn="1">
          <p15:clr>
            <a:srgbClr val="A4A3A4"/>
          </p15:clr>
        </p15:guide>
        <p15:guide id="20" pos="2227" userDrawn="1">
          <p15:clr>
            <a:srgbClr val="A4A3A4"/>
          </p15:clr>
        </p15:guide>
        <p15:guide id="21" pos="2223" userDrawn="1">
          <p15:clr>
            <a:srgbClr val="A4A3A4"/>
          </p15:clr>
        </p15:guide>
        <p15:guide id="22" orient="horz" pos="2991" userDrawn="1">
          <p15:clr>
            <a:srgbClr val="A4A3A4"/>
          </p15:clr>
        </p15:guide>
        <p15:guide id="23" orient="horz" pos="2969" userDrawn="1">
          <p15:clr>
            <a:srgbClr val="A4A3A4"/>
          </p15:clr>
        </p15:guide>
        <p15:guide id="24" orient="horz" pos="2963" userDrawn="1">
          <p15:clr>
            <a:srgbClr val="A4A3A4"/>
          </p15:clr>
        </p15:guide>
        <p15:guide id="25" orient="horz" pos="2939" userDrawn="1">
          <p15:clr>
            <a:srgbClr val="A4A3A4"/>
          </p15:clr>
        </p15:guide>
        <p15:guide id="26" orient="horz" pos="3023" userDrawn="1">
          <p15:clr>
            <a:srgbClr val="A4A3A4"/>
          </p15:clr>
        </p15:guide>
        <p15:guide id="27" orient="horz" pos="2997" userDrawn="1">
          <p15:clr>
            <a:srgbClr val="A4A3A4"/>
          </p15:clr>
        </p15:guide>
        <p15:guide id="28" pos="2212" userDrawn="1">
          <p15:clr>
            <a:srgbClr val="A4A3A4"/>
          </p15:clr>
        </p15:guide>
        <p15:guide id="29" pos="2199" userDrawn="1">
          <p15:clr>
            <a:srgbClr val="A4A3A4"/>
          </p15:clr>
        </p15:guide>
        <p15:guide id="30" pos="2207" userDrawn="1">
          <p15:clr>
            <a:srgbClr val="A4A3A4"/>
          </p15:clr>
        </p15:guide>
        <p15:guide id="31" pos="2201" userDrawn="1">
          <p15:clr>
            <a:srgbClr val="A4A3A4"/>
          </p15:clr>
        </p15:guide>
        <p15:guide id="32" pos="2226" userDrawn="1">
          <p15:clr>
            <a:srgbClr val="A4A3A4"/>
          </p15:clr>
        </p15:guide>
        <p15:guide id="33" pos="2222" userDrawn="1">
          <p15:clr>
            <a:srgbClr val="A4A3A4"/>
          </p15:clr>
        </p15:guide>
        <p15:guide id="34" pos="2213" userDrawn="1">
          <p15:clr>
            <a:srgbClr val="A4A3A4"/>
          </p15:clr>
        </p15:guide>
        <p15:guide id="35" pos="2221" userDrawn="1">
          <p15:clr>
            <a:srgbClr val="A4A3A4"/>
          </p15:clr>
        </p15:guide>
        <p15:guide id="36" pos="2200" userDrawn="1">
          <p15:clr>
            <a:srgbClr val="A4A3A4"/>
          </p15:clr>
        </p15:guide>
        <p15:guide id="37" pos="2220" userDrawn="1">
          <p15:clr>
            <a:srgbClr val="A4A3A4"/>
          </p15:clr>
        </p15:guide>
        <p15:guide id="38" orient="horz" pos="2955" userDrawn="1">
          <p15:clr>
            <a:srgbClr val="A4A3A4"/>
          </p15:clr>
        </p15:guide>
        <p15:guide id="39" orient="horz" pos="2932" userDrawn="1">
          <p15:clr>
            <a:srgbClr val="A4A3A4"/>
          </p15:clr>
        </p15:guide>
        <p15:guide id="40" orient="horz" pos="2989" userDrawn="1">
          <p15:clr>
            <a:srgbClr val="A4A3A4"/>
          </p15:clr>
        </p15:guide>
        <p15:guide id="41" orient="horz" pos="2933" userDrawn="1">
          <p15:clr>
            <a:srgbClr val="A4A3A4"/>
          </p15:clr>
        </p15:guide>
        <p15:guide id="42" orient="horz" pos="2910" userDrawn="1">
          <p15:clr>
            <a:srgbClr val="A4A3A4"/>
          </p15:clr>
        </p15:guide>
        <p15:guide id="43" pos="2196" userDrawn="1">
          <p15:clr>
            <a:srgbClr val="A4A3A4"/>
          </p15:clr>
        </p15:guide>
        <p15:guide id="44" pos="2193" userDrawn="1">
          <p15:clr>
            <a:srgbClr val="A4A3A4"/>
          </p15:clr>
        </p15:guide>
        <p15:guide id="45" pos="2195" userDrawn="1">
          <p15:clr>
            <a:srgbClr val="A4A3A4"/>
          </p15:clr>
        </p15:guide>
        <p15:guide id="46" pos="2194" userDrawn="1">
          <p15:clr>
            <a:srgbClr val="A4A3A4"/>
          </p15:clr>
        </p15:guide>
        <p15:guide id="47" pos="2217" userDrawn="1">
          <p15:clr>
            <a:srgbClr val="A4A3A4"/>
          </p15:clr>
        </p15:guide>
        <p15:guide id="48" pos="2190" userDrawn="1">
          <p15:clr>
            <a:srgbClr val="A4A3A4"/>
          </p15:clr>
        </p15:guide>
        <p15:guide id="49" pos="2198" userDrawn="1">
          <p15:clr>
            <a:srgbClr val="A4A3A4"/>
          </p15:clr>
        </p15:guide>
        <p15:guide id="50" pos="2192" userDrawn="1">
          <p15:clr>
            <a:srgbClr val="A4A3A4"/>
          </p15:clr>
        </p15:guide>
        <p15:guide id="51" pos="2191" userDrawn="1">
          <p15:clr>
            <a:srgbClr val="A4A3A4"/>
          </p15:clr>
        </p15:guide>
        <p15:guide id="52" pos="2206" userDrawn="1">
          <p15:clr>
            <a:srgbClr val="A4A3A4"/>
          </p15:clr>
        </p15:guide>
        <p15:guide id="53" orient="horz" pos="3022" userDrawn="1">
          <p15:clr>
            <a:srgbClr val="A4A3A4"/>
          </p15:clr>
        </p15:guide>
        <p15:guide id="54" orient="horz" pos="3014" userDrawn="1">
          <p15:clr>
            <a:srgbClr val="A4A3A4"/>
          </p15:clr>
        </p15:guide>
        <p15:guide id="55" orient="horz" pos="3077" userDrawn="1">
          <p15:clr>
            <a:srgbClr val="A4A3A4"/>
          </p15:clr>
        </p15:guide>
        <p15:guide id="56" orient="horz" pos="3051" userDrawn="1">
          <p15:clr>
            <a:srgbClr val="A4A3A4"/>
          </p15:clr>
        </p15:guide>
        <p15:guide id="57" orient="horz" pos="3053" userDrawn="1">
          <p15:clr>
            <a:srgbClr val="A4A3A4"/>
          </p15:clr>
        </p15:guide>
        <p15:guide id="58" orient="horz" pos="3029" userDrawn="1">
          <p15:clr>
            <a:srgbClr val="A4A3A4"/>
          </p15:clr>
        </p15:guide>
        <p15:guide id="59" pos="2237" userDrawn="1">
          <p15:clr>
            <a:srgbClr val="A4A3A4"/>
          </p15:clr>
        </p15:guide>
        <p15:guide id="60" pos="2234" userDrawn="1">
          <p15:clr>
            <a:srgbClr val="A4A3A4"/>
          </p15:clr>
        </p15:guide>
        <p15:guide id="61" pos="2236" userDrawn="1">
          <p15:clr>
            <a:srgbClr val="A4A3A4"/>
          </p15:clr>
        </p15:guide>
        <p15:guide id="62" pos="2233" userDrawn="1">
          <p15:clr>
            <a:srgbClr val="A4A3A4"/>
          </p15:clr>
        </p15:guide>
        <p15:guide id="63" pos="2235" userDrawn="1">
          <p15:clr>
            <a:srgbClr val="A4A3A4"/>
          </p15:clr>
        </p15:guide>
        <p15:guide id="64" pos="2232" userDrawn="1">
          <p15:clr>
            <a:srgbClr val="A4A3A4"/>
          </p15:clr>
        </p15:guide>
        <p15:guide id="66" pos="2231" userDrawn="1">
          <p15:clr>
            <a:srgbClr val="A4A3A4"/>
          </p15:clr>
        </p15:guide>
        <p15:guide id="67" pos="2230" userDrawn="1">
          <p15:clr>
            <a:srgbClr val="A4A3A4"/>
          </p15:clr>
        </p15:guide>
        <p15:guide id="68" orient="horz" pos="2994" userDrawn="1">
          <p15:clr>
            <a:srgbClr val="A4A3A4"/>
          </p15:clr>
        </p15:guide>
        <p15:guide id="69" orient="horz" pos="2972" userDrawn="1">
          <p15:clr>
            <a:srgbClr val="A4A3A4"/>
          </p15:clr>
        </p15:guide>
        <p15:guide id="70" orient="horz" pos="2966" userDrawn="1">
          <p15:clr>
            <a:srgbClr val="A4A3A4"/>
          </p15:clr>
        </p15:guide>
        <p15:guide id="71" orient="horz" pos="2942" userDrawn="1">
          <p15:clr>
            <a:srgbClr val="A4A3A4"/>
          </p15:clr>
        </p15:guide>
        <p15:guide id="72" orient="horz" pos="3026" userDrawn="1">
          <p15:clr>
            <a:srgbClr val="A4A3A4"/>
          </p15:clr>
        </p15:guide>
        <p15:guide id="73" orient="horz" pos="3000" userDrawn="1">
          <p15:clr>
            <a:srgbClr val="A4A3A4"/>
          </p15:clr>
        </p15:guide>
        <p15:guide id="74" orient="horz" pos="2973" userDrawn="1">
          <p15:clr>
            <a:srgbClr val="A4A3A4"/>
          </p15:clr>
        </p15:guide>
        <p15:guide id="75" orient="horz" pos="2949" userDrawn="1">
          <p15:clr>
            <a:srgbClr val="A4A3A4"/>
          </p15:clr>
        </p15:guide>
        <p15:guide id="76" orient="horz" pos="2943" userDrawn="1">
          <p15:clr>
            <a:srgbClr val="A4A3A4"/>
          </p15:clr>
        </p15:guide>
        <p15:guide id="77" orient="horz" pos="2920" userDrawn="1">
          <p15:clr>
            <a:srgbClr val="A4A3A4"/>
          </p15:clr>
        </p15:guide>
        <p15:guide id="78" orient="horz" pos="3002" userDrawn="1">
          <p15:clr>
            <a:srgbClr val="A4A3A4"/>
          </p15:clr>
        </p15:guide>
        <p15:guide id="79" orient="horz" pos="2979" userDrawn="1">
          <p15:clr>
            <a:srgbClr val="A4A3A4"/>
          </p15:clr>
        </p15:guide>
        <p15:guide id="80" orient="horz" pos="2936" userDrawn="1">
          <p15:clr>
            <a:srgbClr val="A4A3A4"/>
          </p15:clr>
        </p15:guide>
        <p15:guide id="81" orient="horz" pos="2913" userDrawn="1">
          <p15:clr>
            <a:srgbClr val="A4A3A4"/>
          </p15:clr>
        </p15:guide>
        <p15:guide id="82" orient="horz" pos="2971" userDrawn="1">
          <p15:clr>
            <a:srgbClr val="A4A3A4"/>
          </p15:clr>
        </p15:guide>
        <p15:guide id="83" orient="horz" pos="2914" userDrawn="1">
          <p15:clr>
            <a:srgbClr val="A4A3A4"/>
          </p15:clr>
        </p15:guide>
        <p15:guide id="84" orient="horz" pos="2890" userDrawn="1">
          <p15:clr>
            <a:srgbClr val="A4A3A4"/>
          </p15:clr>
        </p15:guide>
        <p15:guide id="85" orient="horz" pos="3001" userDrawn="1">
          <p15:clr>
            <a:srgbClr val="A4A3A4"/>
          </p15:clr>
        </p15:guide>
        <p15:guide id="86" orient="horz" pos="2995" userDrawn="1">
          <p15:clr>
            <a:srgbClr val="A4A3A4"/>
          </p15:clr>
        </p15:guide>
        <p15:guide id="87" orient="horz" pos="3056" userDrawn="1">
          <p15:clr>
            <a:srgbClr val="A4A3A4"/>
          </p15:clr>
        </p15:guide>
        <p15:guide id="88" orient="horz" pos="3031" userDrawn="1">
          <p15:clr>
            <a:srgbClr val="A4A3A4"/>
          </p15:clr>
        </p15:guide>
        <p15:guide id="89" orient="horz" pos="3033" userDrawn="1">
          <p15:clr>
            <a:srgbClr val="A4A3A4"/>
          </p15:clr>
        </p15:guide>
        <p15:guide id="90" orient="horz" pos="3008" userDrawn="1">
          <p15:clr>
            <a:srgbClr val="A4A3A4"/>
          </p15:clr>
        </p15:guide>
        <p15:guide id="91" orient="horz" pos="3025" userDrawn="1">
          <p15:clr>
            <a:srgbClr val="A4A3A4"/>
          </p15:clr>
        </p15:guide>
        <p15:guide id="92" orient="horz" pos="3003" userDrawn="1">
          <p15:clr>
            <a:srgbClr val="A4A3A4"/>
          </p15:clr>
        </p15:guide>
        <p15:guide id="93" orient="horz" pos="2976" userDrawn="1">
          <p15:clr>
            <a:srgbClr val="A4A3A4"/>
          </p15:clr>
        </p15:guide>
        <p15:guide id="94" orient="horz" pos="2952" userDrawn="1">
          <p15:clr>
            <a:srgbClr val="A4A3A4"/>
          </p15:clr>
        </p15:guide>
        <p15:guide id="95" orient="horz" pos="2946" userDrawn="1">
          <p15:clr>
            <a:srgbClr val="A4A3A4"/>
          </p15:clr>
        </p15:guide>
        <p15:guide id="96" orient="horz" pos="2923" userDrawn="1">
          <p15:clr>
            <a:srgbClr val="A4A3A4"/>
          </p15:clr>
        </p15:guide>
        <p15:guide id="97" orient="horz" pos="3006" userDrawn="1">
          <p15:clr>
            <a:srgbClr val="A4A3A4"/>
          </p15:clr>
        </p15:guide>
        <p15:guide id="98" orient="horz" pos="2981" userDrawn="1">
          <p15:clr>
            <a:srgbClr val="A4A3A4"/>
          </p15:clr>
        </p15:guide>
        <p15:guide id="99" orient="horz" pos="2953" userDrawn="1">
          <p15:clr>
            <a:srgbClr val="A4A3A4"/>
          </p15:clr>
        </p15:guide>
        <p15:guide id="100" orient="horz" pos="2930" userDrawn="1">
          <p15:clr>
            <a:srgbClr val="A4A3A4"/>
          </p15:clr>
        </p15:guide>
        <p15:guide id="101" orient="horz" pos="2924" userDrawn="1">
          <p15:clr>
            <a:srgbClr val="A4A3A4"/>
          </p15:clr>
        </p15:guide>
        <p15:guide id="102" orient="horz" pos="2900" userDrawn="1">
          <p15:clr>
            <a:srgbClr val="A4A3A4"/>
          </p15:clr>
        </p15:guide>
        <p15:guide id="103" orient="horz" pos="2983" userDrawn="1">
          <p15:clr>
            <a:srgbClr val="A4A3A4"/>
          </p15:clr>
        </p15:guide>
        <p15:guide id="104" orient="horz" pos="2960" userDrawn="1">
          <p15:clr>
            <a:srgbClr val="A4A3A4"/>
          </p15:clr>
        </p15:guide>
        <p15:guide id="105" orient="horz" pos="2917" userDrawn="1">
          <p15:clr>
            <a:srgbClr val="A4A3A4"/>
          </p15:clr>
        </p15:guide>
        <p15:guide id="106" orient="horz" pos="2893" userDrawn="1">
          <p15:clr>
            <a:srgbClr val="A4A3A4"/>
          </p15:clr>
        </p15:guide>
        <p15:guide id="107" orient="horz" pos="2951" userDrawn="1">
          <p15:clr>
            <a:srgbClr val="A4A3A4"/>
          </p15:clr>
        </p15:guide>
        <p15:guide id="108" orient="horz" pos="2894" userDrawn="1">
          <p15:clr>
            <a:srgbClr val="A4A3A4"/>
          </p15:clr>
        </p15:guide>
        <p15:guide id="109" orient="horz" pos="2872" userDrawn="1">
          <p15:clr>
            <a:srgbClr val="A4A3A4"/>
          </p15:clr>
        </p15:guide>
        <p15:guide id="110" orient="horz" pos="2982" userDrawn="1">
          <p15:clr>
            <a:srgbClr val="A4A3A4"/>
          </p15:clr>
        </p15:guide>
        <p15:guide id="111" orient="horz" pos="2977" userDrawn="1">
          <p15:clr>
            <a:srgbClr val="A4A3A4"/>
          </p15:clr>
        </p15:guide>
        <p15:guide id="112" orient="horz" pos="3036" userDrawn="1">
          <p15:clr>
            <a:srgbClr val="A4A3A4"/>
          </p15:clr>
        </p15:guide>
        <p15:guide id="113" orient="horz" pos="3010" userDrawn="1">
          <p15:clr>
            <a:srgbClr val="A4A3A4"/>
          </p15:clr>
        </p15:guide>
        <p15:guide id="114" orient="horz" pos="30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Posey" initials="KP" lastIdx="1" clrIdx="0"/>
  <p:cmAuthor id="1" name="Figueroa, Miguel A." initials="FMA" lastIdx="7" clrIdx="1"/>
  <p:cmAuthor id="2" name="Bill Bailey" initials="BB" lastIdx="17" clrIdx="2"/>
  <p:cmAuthor id="3" name="Lisa Daniel" initials="LD" lastIdx="33" clrIdx="3">
    <p:extLst/>
  </p:cmAuthor>
  <p:cmAuthor id="4" name="Hurley, Kevin L." initials="HKL" lastIdx="41" clrIdx="4">
    <p:extLst/>
  </p:cmAuthor>
  <p:cmAuthor id="5" name="Akujuo, Onyinye" initials="AO" lastIdx="1" clrIdx="5">
    <p:extLst>
      <p:ext uri="{19B8F6BF-5375-455C-9EA6-DF929625EA0E}">
        <p15:presenceInfo xmlns:p15="http://schemas.microsoft.com/office/powerpoint/2012/main" userId="S-1-5-21-123087093-2541687029-1524318016-40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38655"/>
    <a:srgbClr val="FFFFCC"/>
    <a:srgbClr val="F2EFF5"/>
    <a:srgbClr val="F0ECF4"/>
    <a:srgbClr val="E6E0EC"/>
    <a:srgbClr val="000000"/>
    <a:srgbClr val="272777"/>
    <a:srgbClr val="00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396" autoAdjust="0"/>
  </p:normalViewPr>
  <p:slideViewPr>
    <p:cSldViewPr>
      <p:cViewPr varScale="1">
        <p:scale>
          <a:sx n="91" d="100"/>
          <a:sy n="91" d="100"/>
        </p:scale>
        <p:origin x="8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832"/>
    </p:cViewPr>
  </p:sorterViewPr>
  <p:notesViewPr>
    <p:cSldViewPr>
      <p:cViewPr varScale="1">
        <p:scale>
          <a:sx n="68" d="100"/>
          <a:sy n="68" d="100"/>
        </p:scale>
        <p:origin x="3258" y="72"/>
      </p:cViewPr>
      <p:guideLst>
        <p:guide orient="horz" pos="3013"/>
        <p:guide pos="2219"/>
        <p:guide orient="horz" pos="2990"/>
        <p:guide pos="2215"/>
        <p:guide orient="horz" pos="2984"/>
        <p:guide orient="horz" pos="2962"/>
        <p:guide pos="2205"/>
        <p:guide pos="2202"/>
        <p:guide pos="2218"/>
        <p:guide pos="2214"/>
        <p:guide pos="2204"/>
        <p:guide orient="horz" pos="3045"/>
        <p:guide orient="horz" pos="3021"/>
        <p:guide pos="2229"/>
        <p:guide pos="2225"/>
        <p:guide pos="2216"/>
        <p:guide pos="2228"/>
        <p:guide pos="2224"/>
        <p:guide pos="2203"/>
        <p:guide pos="2227"/>
        <p:guide pos="2223"/>
        <p:guide orient="horz" pos="2991"/>
        <p:guide orient="horz" pos="2969"/>
        <p:guide orient="horz" pos="2963"/>
        <p:guide orient="horz" pos="2939"/>
        <p:guide orient="horz" pos="3023"/>
        <p:guide orient="horz" pos="2997"/>
        <p:guide pos="2212"/>
        <p:guide pos="2199"/>
        <p:guide pos="2207"/>
        <p:guide pos="2201"/>
        <p:guide pos="2226"/>
        <p:guide pos="2222"/>
        <p:guide pos="2213"/>
        <p:guide pos="2221"/>
        <p:guide pos="2200"/>
        <p:guide pos="2220"/>
        <p:guide orient="horz" pos="2955"/>
        <p:guide orient="horz" pos="2932"/>
        <p:guide orient="horz" pos="2989"/>
        <p:guide orient="horz" pos="2933"/>
        <p:guide orient="horz" pos="2910"/>
        <p:guide pos="2196"/>
        <p:guide pos="2193"/>
        <p:guide pos="2195"/>
        <p:guide pos="2194"/>
        <p:guide pos="2217"/>
        <p:guide pos="2190"/>
        <p:guide pos="2198"/>
        <p:guide pos="2192"/>
        <p:guide pos="2191"/>
        <p:guide pos="2206"/>
        <p:guide orient="horz" pos="3022"/>
        <p:guide orient="horz" pos="3014"/>
        <p:guide orient="horz" pos="3077"/>
        <p:guide orient="horz" pos="3051"/>
        <p:guide orient="horz" pos="3053"/>
        <p:guide orient="horz" pos="3029"/>
        <p:guide pos="2237"/>
        <p:guide pos="2234"/>
        <p:guide pos="2236"/>
        <p:guide pos="2233"/>
        <p:guide pos="2235"/>
        <p:guide pos="2232"/>
        <p:guide pos="2231"/>
        <p:guide pos="2230"/>
        <p:guide orient="horz" pos="2994"/>
        <p:guide orient="horz" pos="2972"/>
        <p:guide orient="horz" pos="2966"/>
        <p:guide orient="horz" pos="2942"/>
        <p:guide orient="horz" pos="3026"/>
        <p:guide orient="horz" pos="3000"/>
        <p:guide orient="horz" pos="2973"/>
        <p:guide orient="horz" pos="2949"/>
        <p:guide orient="horz" pos="2943"/>
        <p:guide orient="horz" pos="2920"/>
        <p:guide orient="horz" pos="3002"/>
        <p:guide orient="horz" pos="2979"/>
        <p:guide orient="horz" pos="2936"/>
        <p:guide orient="horz" pos="2913"/>
        <p:guide orient="horz" pos="2971"/>
        <p:guide orient="horz" pos="2914"/>
        <p:guide orient="horz" pos="2890"/>
        <p:guide orient="horz" pos="3001"/>
        <p:guide orient="horz" pos="2995"/>
        <p:guide orient="horz" pos="3056"/>
        <p:guide orient="horz" pos="3031"/>
        <p:guide orient="horz" pos="3033"/>
        <p:guide orient="horz" pos="3008"/>
        <p:guide orient="horz" pos="3025"/>
        <p:guide orient="horz" pos="3003"/>
        <p:guide orient="horz" pos="2976"/>
        <p:guide orient="horz" pos="2952"/>
        <p:guide orient="horz" pos="2946"/>
        <p:guide orient="horz" pos="2923"/>
        <p:guide orient="horz" pos="3006"/>
        <p:guide orient="horz" pos="2981"/>
        <p:guide orient="horz" pos="2953"/>
        <p:guide orient="horz" pos="2930"/>
        <p:guide orient="horz" pos="2924"/>
        <p:guide orient="horz" pos="2900"/>
        <p:guide orient="horz" pos="2983"/>
        <p:guide orient="horz" pos="2960"/>
        <p:guide orient="horz" pos="2917"/>
        <p:guide orient="horz" pos="2893"/>
        <p:guide orient="horz" pos="2951"/>
        <p:guide orient="horz" pos="2894"/>
        <p:guide orient="horz" pos="2872"/>
        <p:guide orient="horz" pos="2982"/>
        <p:guide orient="horz" pos="2977"/>
        <p:guide orient="horz" pos="3036"/>
        <p:guide orient="horz" pos="3010"/>
        <p:guide orient="horz" pos="30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8985211604638"/>
          <c:y val="0.20097566812056081"/>
          <c:w val="0.6363180815148306"/>
          <c:h val="0.799024331879439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1-4843-9982-6368094D4CD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1-4843-9982-6368094D4CD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1-4843-9982-6368094D4CD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1-4843-9982-6368094D4CD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1-4843-9982-6368094D4CD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1-4843-9982-6368094D4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A21-4843-9982-6368094D4CD0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A21-4843-9982-6368094D4CD0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A21-4843-9982-6368094D4CD0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A21-4843-9982-6368094D4CD0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A21-4843-9982-6368094D4CD0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A21-4843-9982-6368094D4CD0}"/>
              </c:ext>
            </c:extLst>
          </c:dPt>
          <c:dLbls>
            <c:dLbl>
              <c:idx val="0"/>
              <c:layout>
                <c:manualLayout>
                  <c:x val="-0.34927812101407379"/>
                  <c:y val="-1.75775259144849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8348004790149"/>
                      <c:h val="0.16921913919314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1-4843-9982-6368094D4CD0}"/>
                </c:ext>
              </c:extLst>
            </c:dLbl>
            <c:dLbl>
              <c:idx val="1"/>
              <c:layout>
                <c:manualLayout>
                  <c:x val="4.7862514915078796E-3"/>
                  <c:y val="-4.637142826065675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1-4843-9982-6368094D4CD0}"/>
                </c:ext>
              </c:extLst>
            </c:dLbl>
            <c:dLbl>
              <c:idx val="2"/>
              <c:layout>
                <c:manualLayout>
                  <c:x val="0.12040870022803017"/>
                  <c:y val="5.5534768373995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21-4843-9982-6368094D4C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A21-4843-9982-6368094D4CD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A21-4843-9982-6368094D4C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A21-4843-9982-6368094D4CD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AA21-4843-9982-6368094D4CD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AA21-4843-9982-6368094D4CD0}"/>
                </c:ext>
              </c:extLst>
            </c:dLbl>
            <c:dLbl>
              <c:idx val="10"/>
              <c:layout>
                <c:manualLayout>
                  <c:x val="-4.7372672327358638E-2"/>
                  <c:y val="-6.25186268858022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63002592137831"/>
                      <c:h val="0.13504736939425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A21-4843-9982-6368094D4CD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AA21-4843-9982-6368094D4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'[LGS_2016_2017_Commodity_Report (1).xlsx]Table 1'!$E$2:$P$2</c:f>
              <c:strCache>
                <c:ptCount val="12"/>
                <c:pt idx="0">
                  <c:v>Accommodations
</c:v>
                </c:pt>
                <c:pt idx="1">
                  <c:v>Auto
</c:v>
                </c:pt>
                <c:pt idx="2">
                  <c:v>Construction
</c:v>
                </c:pt>
                <c:pt idx="3">
                  <c:v>Food/bars
</c:v>
                </c:pt>
                <c:pt idx="4">
                  <c:v>General Merch
</c:v>
                </c:pt>
                <c:pt idx="5">
                  <c:v>Home Furnishing
</c:v>
                </c:pt>
                <c:pt idx="6">
                  <c:v>Manufacturing
</c:v>
                </c:pt>
                <c:pt idx="7">
                  <c:v>Misc Service
</c:v>
                </c:pt>
                <c:pt idx="8">
                  <c:v>Other Retail
</c:v>
                </c:pt>
                <c:pt idx="9">
                  <c:v>Other Services
</c:v>
                </c:pt>
                <c:pt idx="10">
                  <c:v>Utility
</c:v>
                </c:pt>
                <c:pt idx="11">
                  <c:v>Wholesale
</c:v>
                </c:pt>
              </c:strCache>
            </c:strRef>
          </c:cat>
          <c:val>
            <c:numRef>
              <c:f>'[LGS_2016_2017_Commodity_Report (1).xlsx]Table 1'!$E$21:$P$21</c:f>
              <c:numCache>
                <c:formatCode>\$#,##0.00;\$#,##0.00</c:formatCode>
                <c:ptCount val="12"/>
                <c:pt idx="0">
                  <c:v>21646518.700000003</c:v>
                </c:pt>
                <c:pt idx="1">
                  <c:v>9070882.4399999995</c:v>
                </c:pt>
                <c:pt idx="2">
                  <c:v>4308282.9799999995</c:v>
                </c:pt>
                <c:pt idx="3">
                  <c:v>88390717.590000004</c:v>
                </c:pt>
                <c:pt idx="4">
                  <c:v>46961706.24000001</c:v>
                </c:pt>
                <c:pt idx="5">
                  <c:v>32942218.870000001</c:v>
                </c:pt>
                <c:pt idx="6">
                  <c:v>20381368</c:v>
                </c:pt>
                <c:pt idx="7">
                  <c:v>50396727.409999989</c:v>
                </c:pt>
                <c:pt idx="8">
                  <c:v>45745327.909999996</c:v>
                </c:pt>
                <c:pt idx="9">
                  <c:v>10248772.58</c:v>
                </c:pt>
                <c:pt idx="10">
                  <c:v>22775971.979999997</c:v>
                </c:pt>
                <c:pt idx="11">
                  <c:v>32394827.670000006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A21-4843-9982-6368094D4CD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'Historical Debt'!$A$8:$A$13</c:f>
              <c:strCache>
                <c:ptCount val="6"/>
                <c:pt idx="0">
                  <c:v>FY 13</c:v>
                </c:pt>
                <c:pt idx="1">
                  <c:v>FY 14</c:v>
                </c:pt>
                <c:pt idx="2">
                  <c:v>FY 15</c:v>
                </c:pt>
                <c:pt idx="3">
                  <c:v>FY 16</c:v>
                </c:pt>
                <c:pt idx="4">
                  <c:v>FY 17</c:v>
                </c:pt>
                <c:pt idx="5">
                  <c:v>FY 2018 (Projected)</c:v>
                </c:pt>
              </c:strCache>
            </c:strRef>
          </c:cat>
          <c:val>
            <c:numRef>
              <c:f>'Historical Debt'!$B$8:$B$13</c:f>
              <c:numCache>
                <c:formatCode>General</c:formatCode>
                <c:ptCount val="6"/>
                <c:pt idx="0">
                  <c:v>2.0070000000000001</c:v>
                </c:pt>
                <c:pt idx="1">
                  <c:v>1.923</c:v>
                </c:pt>
                <c:pt idx="2">
                  <c:v>2.0449999999999999</c:v>
                </c:pt>
                <c:pt idx="3">
                  <c:v>2.02</c:v>
                </c:pt>
                <c:pt idx="4">
                  <c:v>1.978</c:v>
                </c:pt>
                <c:pt idx="5" formatCode="0.000">
                  <c:v>1.98221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5-44BB-BAB9-FC31DB6E9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96760"/>
        <c:axId val="190997152"/>
      </c:lineChart>
      <c:catAx>
        <c:axId val="1909967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997152"/>
        <c:crosses val="autoZero"/>
        <c:auto val="1"/>
        <c:lblAlgn val="ctr"/>
        <c:lblOffset val="100"/>
        <c:noMultiLvlLbl val="0"/>
      </c:catAx>
      <c:valAx>
        <c:axId val="190997152"/>
        <c:scaling>
          <c:orientation val="minMax"/>
          <c:max val="2.5"/>
          <c:min val="1.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996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6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562-466F-9F40-A56CBF087DD7}"/>
              </c:ext>
            </c:extLst>
          </c:dPt>
          <c:dPt>
            <c:idx val="7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2562-466F-9F40-A56CBF087DD7}"/>
              </c:ext>
            </c:extLst>
          </c:dPt>
          <c:dPt>
            <c:idx val="8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562-466F-9F40-A56CBF087DD7}"/>
              </c:ext>
            </c:extLst>
          </c:dPt>
          <c:dPt>
            <c:idx val="9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7-2562-466F-9F40-A56CBF087DD7}"/>
              </c:ext>
            </c:extLst>
          </c:dPt>
          <c:dPt>
            <c:idx val="10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2562-466F-9F40-A56CBF087DD7}"/>
              </c:ext>
            </c:extLst>
          </c:dPt>
          <c:cat>
            <c:numRef>
              <c:f>Sheet1!$B$9:$B$19</c:f>
              <c:numCache>
                <c:formatCode>m/d/yyyy</c:formatCode>
                <c:ptCount val="11"/>
                <c:pt idx="0">
                  <c:v>40909</c:v>
                </c:pt>
                <c:pt idx="1">
                  <c:v>41275</c:v>
                </c:pt>
                <c:pt idx="2">
                  <c:v>41640</c:v>
                </c:pt>
                <c:pt idx="3">
                  <c:v>42005</c:v>
                </c:pt>
                <c:pt idx="4">
                  <c:v>42370</c:v>
                </c:pt>
                <c:pt idx="5">
                  <c:v>42736</c:v>
                </c:pt>
                <c:pt idx="6">
                  <c:v>43101</c:v>
                </c:pt>
                <c:pt idx="7">
                  <c:v>43466</c:v>
                </c:pt>
                <c:pt idx="8">
                  <c:v>43831</c:v>
                </c:pt>
                <c:pt idx="9">
                  <c:v>44197</c:v>
                </c:pt>
                <c:pt idx="10">
                  <c:v>44562</c:v>
                </c:pt>
              </c:numCache>
            </c:numRef>
          </c:cat>
          <c:val>
            <c:numRef>
              <c:f>Sheet1!$C$9:$C$19</c:f>
              <c:numCache>
                <c:formatCode>"$"#,##0.00</c:formatCode>
                <c:ptCount val="11"/>
                <c:pt idx="0">
                  <c:v>339.15600000000001</c:v>
                </c:pt>
                <c:pt idx="1">
                  <c:v>340.49099999999999</c:v>
                </c:pt>
                <c:pt idx="2">
                  <c:v>367.3</c:v>
                </c:pt>
                <c:pt idx="3">
                  <c:v>388.28299999999996</c:v>
                </c:pt>
                <c:pt idx="4" formatCode="General">
                  <c:v>431.84500000000003</c:v>
                </c:pt>
                <c:pt idx="5" formatCode="General">
                  <c:v>462.28999999999996</c:v>
                </c:pt>
                <c:pt idx="6" formatCode="General">
                  <c:v>519.35899999999992</c:v>
                </c:pt>
                <c:pt idx="7" formatCode="General">
                  <c:v>536.83699999999999</c:v>
                </c:pt>
                <c:pt idx="8" formatCode="General">
                  <c:v>554.92600000000004</c:v>
                </c:pt>
                <c:pt idx="9" formatCode="General">
                  <c:v>573.64800000000002</c:v>
                </c:pt>
                <c:pt idx="10" formatCode="General">
                  <c:v>592.47199999999998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562-466F-9F40-A56CBF087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96800"/>
        <c:axId val="159178752"/>
      </c:lineChart>
      <c:dateAx>
        <c:axId val="91596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9178752"/>
        <c:crosses val="autoZero"/>
        <c:auto val="1"/>
        <c:lblOffset val="100"/>
        <c:baseTimeUnit val="years"/>
      </c:dateAx>
      <c:valAx>
        <c:axId val="159178752"/>
        <c:scaling>
          <c:orientation val="minMax"/>
          <c:min val="2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91596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Maximum Annual Debt Service Coverage
For Years 2018 to 2022</a:t>
            </a:r>
          </a:p>
        </c:rich>
      </c:tx>
      <c:layout>
        <c:manualLayout>
          <c:xMode val="edge"/>
          <c:yMode val="edge"/>
          <c:x val="0.29544920301034033"/>
          <c:y val="2.403330202734953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'Coverage with COA'!$B$6</c:f>
              <c:strCache>
                <c:ptCount val="1"/>
                <c:pt idx="0">
                  <c:v>March 2017 Projection</c:v>
                </c:pt>
              </c:strCache>
            </c:strRef>
          </c:tx>
          <c:marker>
            <c:symbol val="square"/>
            <c:size val="5"/>
            <c:spPr>
              <a:solidFill>
                <a:schemeClr val="bg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'Coverage with COA'!$A$7:$A$11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'Coverage with COA'!$B$7:$B$11</c:f>
              <c:numCache>
                <c:formatCode>0.00;\-0.00;"-"</c:formatCode>
                <c:ptCount val="5"/>
                <c:pt idx="0">
                  <c:v>3.5579870979918931</c:v>
                </c:pt>
                <c:pt idx="1">
                  <c:v>3.7053971153574001</c:v>
                </c:pt>
                <c:pt idx="2">
                  <c:v>3.8460675676517053</c:v>
                </c:pt>
                <c:pt idx="3">
                  <c:v>3.9753720664174015</c:v>
                </c:pt>
                <c:pt idx="4">
                  <c:v>4.1096291964179512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C-4316-A74B-D57DB161E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37312"/>
        <c:axId val="215438848"/>
      </c:lineChart>
      <c:catAx>
        <c:axId val="2154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5438848"/>
        <c:crosses val="autoZero"/>
        <c:auto val="1"/>
        <c:lblAlgn val="ctr"/>
        <c:lblOffset val="100"/>
        <c:noMultiLvlLbl val="0"/>
      </c:catAx>
      <c:valAx>
        <c:axId val="215438848"/>
        <c:scaling>
          <c:orientation val="minMax"/>
        </c:scaling>
        <c:delete val="0"/>
        <c:axPos val="l"/>
        <c:majorGridlines/>
        <c:numFmt formatCode="0.00;\-0.00;&quot;-&quot;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54373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Franklin Gothic Book" panose="020B0503020102020204" pitchFamily="34" charset="0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Pt>
            <c:idx val="6"/>
            <c:bubble3D val="0"/>
            <c:spPr>
              <a:ln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562-466F-9F40-A56CBF087DD7}"/>
              </c:ext>
            </c:extLst>
          </c:dPt>
          <c:dPt>
            <c:idx val="7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2562-466F-9F40-A56CBF087DD7}"/>
              </c:ext>
            </c:extLst>
          </c:dPt>
          <c:dPt>
            <c:idx val="8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562-466F-9F40-A56CBF087DD7}"/>
              </c:ext>
            </c:extLst>
          </c:dPt>
          <c:dPt>
            <c:idx val="9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7-2562-466F-9F40-A56CBF087DD7}"/>
              </c:ext>
            </c:extLst>
          </c:dPt>
          <c:dPt>
            <c:idx val="10"/>
            <c:bubble3D val="0"/>
            <c:spPr>
              <a:ln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2562-466F-9F40-A56CBF087DD7}"/>
              </c:ext>
            </c:extLst>
          </c:dPt>
          <c:cat>
            <c:numRef>
              <c:f>Sheet1!$B$9:$B$19</c:f>
              <c:numCache>
                <c:formatCode>m/d/yyyy</c:formatCode>
                <c:ptCount val="11"/>
                <c:pt idx="0">
                  <c:v>40909</c:v>
                </c:pt>
                <c:pt idx="1">
                  <c:v>41275</c:v>
                </c:pt>
                <c:pt idx="2">
                  <c:v>41640</c:v>
                </c:pt>
                <c:pt idx="3">
                  <c:v>42005</c:v>
                </c:pt>
                <c:pt idx="4">
                  <c:v>42370</c:v>
                </c:pt>
                <c:pt idx="5">
                  <c:v>42736</c:v>
                </c:pt>
                <c:pt idx="6">
                  <c:v>43101</c:v>
                </c:pt>
                <c:pt idx="7">
                  <c:v>43466</c:v>
                </c:pt>
                <c:pt idx="8">
                  <c:v>43831</c:v>
                </c:pt>
                <c:pt idx="9">
                  <c:v>44197</c:v>
                </c:pt>
                <c:pt idx="10">
                  <c:v>44562</c:v>
                </c:pt>
              </c:numCache>
            </c:numRef>
          </c:cat>
          <c:val>
            <c:numRef>
              <c:f>Sheet1!$C$9:$C$19</c:f>
              <c:numCache>
                <c:formatCode>"$"#,##0.00</c:formatCode>
                <c:ptCount val="11"/>
                <c:pt idx="0">
                  <c:v>339.15600000000001</c:v>
                </c:pt>
                <c:pt idx="1">
                  <c:v>340.49099999999999</c:v>
                </c:pt>
                <c:pt idx="2">
                  <c:v>367.3</c:v>
                </c:pt>
                <c:pt idx="3">
                  <c:v>388.28299999999996</c:v>
                </c:pt>
                <c:pt idx="4" formatCode="General">
                  <c:v>431.84500000000003</c:v>
                </c:pt>
                <c:pt idx="5" formatCode="General">
                  <c:v>462.28999999999996</c:v>
                </c:pt>
                <c:pt idx="6" formatCode="General">
                  <c:v>519.35899999999992</c:v>
                </c:pt>
                <c:pt idx="7" formatCode="General">
                  <c:v>536.83699999999999</c:v>
                </c:pt>
                <c:pt idx="8" formatCode="General">
                  <c:v>554.92600000000004</c:v>
                </c:pt>
                <c:pt idx="9" formatCode="General">
                  <c:v>573.64800000000002</c:v>
                </c:pt>
                <c:pt idx="10" formatCode="General">
                  <c:v>592.47199999999998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562-466F-9F40-A56CBF087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96800"/>
        <c:axId val="159178752"/>
      </c:lineChart>
      <c:dateAx>
        <c:axId val="91596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9178752"/>
        <c:crosses val="autoZero"/>
        <c:auto val="1"/>
        <c:lblOffset val="100"/>
        <c:baseTimeUnit val="years"/>
      </c:dateAx>
      <c:valAx>
        <c:axId val="159178752"/>
        <c:scaling>
          <c:orientation val="minMax"/>
          <c:min val="2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91596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95945416325232E-2"/>
          <c:y val="0.12045190807053162"/>
          <c:w val="0.81881608690316421"/>
          <c:h val="0.859912783005761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C63-4A85-B6FB-6DFAA5E57F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C63-4A85-B6FB-6DFAA5E57F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C63-4A85-B6FB-6DFAA5E57F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C63-4A85-B6FB-6DFAA5E57F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C63-4A85-B6FB-6DFAA5E57F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C63-4A85-B6FB-6DFAA5E57F5B}"/>
              </c:ext>
            </c:extLst>
          </c:dPt>
          <c:dLbls>
            <c:dLbl>
              <c:idx val="0"/>
              <c:layout>
                <c:manualLayout>
                  <c:x val="0.16609040008762102"/>
                  <c:y val="3.47734915819963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B8493C5-0283-49EE-A476-14D303BE5DE6}" type="CATEGORYNAME">
                      <a:rPr lang="en-US" sz="14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$138.7M (29%)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74901855216816"/>
                      <c:h val="0.17219702099895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63-4A85-B6FB-6DFAA5E57F5B}"/>
                </c:ext>
              </c:extLst>
            </c:dLbl>
            <c:dLbl>
              <c:idx val="1"/>
              <c:layout>
                <c:manualLayout>
                  <c:x val="-8.5661381368424855E-2"/>
                  <c:y val="1.0193353679842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A87A25A-41B2-4062-BAD2-B22749153040}" type="CATEGORYNAME">
                      <a:rPr lang="en-US" sz="14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sz="14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$66.0M (14%)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62445319335082"/>
                      <c:h val="0.12793452901720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63-4A85-B6FB-6DFAA5E57F5B}"/>
                </c:ext>
              </c:extLst>
            </c:dLbl>
            <c:dLbl>
              <c:idx val="2"/>
              <c:layout>
                <c:manualLayout>
                  <c:x val="-9.0986099761249356E-2"/>
                  <c:y val="-2.1356531649532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56C3010-0905-4C96-AEA8-EEF44E95B1FF}" type="CATEGORYNAME">
                      <a:rPr lang="en-US" sz="14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Income</a:t>
                    </a:r>
                  </a:p>
                  <a:p>
                    <a:pPr>
                      <a:defRPr sz="14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$9.7M (2%)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272424845838463"/>
                      <c:h val="0.124593875992311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63-4A85-B6FB-6DFAA5E57F5B}"/>
                </c:ext>
              </c:extLst>
            </c:dLbl>
            <c:dLbl>
              <c:idx val="3"/>
              <c:layout>
                <c:manualLayout>
                  <c:x val="0.11648416685470865"/>
                  <c:y val="7.3713467613225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654693D-2AAC-43C6-9634-026211EEA313}" type="CATEGORYNAME">
                      <a:rPr lang="en-US" sz="14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sz="14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$9.2M (2%)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09230879859723"/>
                      <c:h val="0.133604135893648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63-4A85-B6FB-6DFAA5E57F5B}"/>
                </c:ext>
              </c:extLst>
            </c:dLbl>
            <c:dLbl>
              <c:idx val="4"/>
              <c:layout>
                <c:manualLayout>
                  <c:x val="-0.23603399351161194"/>
                  <c:y val="-0.295153952321690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1C85F7A-DE1A-4573-B0A9-9FFF89106758}" type="CATEGORYNAME">
                      <a:rPr lang="en-US" sz="14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$228.1M (49%)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80555555555555"/>
                      <c:h val="0.206785870516185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63-4A85-B6FB-6DFAA5E57F5B}"/>
                </c:ext>
              </c:extLst>
            </c:dLbl>
            <c:dLbl>
              <c:idx val="5"/>
              <c:layout>
                <c:manualLayout>
                  <c:x val="-1.0537351760140088E-2"/>
                  <c:y val="1.40727076273788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60F8D73-5E04-4889-937C-609698C32F36}" type="CATEGORYNAME">
                      <a:rPr lang="da-DK" sz="14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da-DK" sz="140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$20.0M (4%)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C63-4A85-B6FB-6DFAA5E57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'FY18 Revenues'!$A$1:$A$6</c:f>
              <c:strCache>
                <c:ptCount val="6"/>
                <c:pt idx="0">
                  <c:v>Passenger Revenue</c:v>
                </c:pt>
                <c:pt idx="1">
                  <c:v>Federal Operating Assistance</c:v>
                </c:pt>
                <c:pt idx="2">
                  <c:v>Other Transit Related</c:v>
                </c:pt>
                <c:pt idx="3">
                  <c:v>Lease Income</c:v>
                </c:pt>
                <c:pt idx="4">
                  <c:v>Operating Sales Tax</c:v>
                </c:pt>
                <c:pt idx="5">
                  <c:v>Ad Valorem Tax</c:v>
                </c:pt>
              </c:strCache>
            </c:strRef>
          </c:cat>
          <c:val>
            <c:numRef>
              <c:f>'FY18 Revenues'!$B$1:$B$6</c:f>
              <c:numCache>
                <c:formatCode>"$"#,##0.0</c:formatCode>
                <c:ptCount val="6"/>
                <c:pt idx="0">
                  <c:v>138.65404899999999</c:v>
                </c:pt>
                <c:pt idx="1">
                  <c:v>66</c:v>
                </c:pt>
                <c:pt idx="2">
                  <c:v>9.676111999999998</c:v>
                </c:pt>
                <c:pt idx="3">
                  <c:v>9.1920479999999998</c:v>
                </c:pt>
                <c:pt idx="4">
                  <c:v>228.123233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63-4A85-B6FB-6DFAA5E57F5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1C63-4A85-B6FB-6DFAA5E57F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1C63-4A85-B6FB-6DFAA5E57F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1C63-4A85-B6FB-6DFAA5E57F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1C63-4A85-B6FB-6DFAA5E57F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1C63-4A85-B6FB-6DFAA5E57F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1C63-4A85-B6FB-6DFAA5E57F5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1C63-4A85-B6FB-6DFAA5E57F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1C63-4A85-B6FB-6DFAA5E57F5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1C63-4A85-B6FB-6DFAA5E57F5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1C63-4A85-B6FB-6DFAA5E57F5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1C63-4A85-B6FB-6DFAA5E57F5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1C63-4A85-B6FB-6DFAA5E57F5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'FY18 Revenues'!$A$1:$A$6</c:f>
              <c:strCache>
                <c:ptCount val="6"/>
                <c:pt idx="0">
                  <c:v>Passenger Revenue</c:v>
                </c:pt>
                <c:pt idx="1">
                  <c:v>Federal Operating Assistance</c:v>
                </c:pt>
                <c:pt idx="2">
                  <c:v>Other Transit Related</c:v>
                </c:pt>
                <c:pt idx="3">
                  <c:v>Lease Income</c:v>
                </c:pt>
                <c:pt idx="4">
                  <c:v>Operating Sales Tax</c:v>
                </c:pt>
                <c:pt idx="5">
                  <c:v>Ad Valorem Tax</c:v>
                </c:pt>
              </c:strCache>
            </c:strRef>
          </c:cat>
          <c:val>
            <c:numRef>
              <c:f>'FY18 Revenues'!$C$1:$C$6</c:f>
              <c:numCache>
                <c:formatCode>0.0%</c:formatCode>
                <c:ptCount val="6"/>
                <c:pt idx="0">
                  <c:v>0.29397941049115445</c:v>
                </c:pt>
                <c:pt idx="1">
                  <c:v>0.13993562562616688</c:v>
                </c:pt>
                <c:pt idx="2">
                  <c:v>2.0515648278013037E-2</c:v>
                </c:pt>
                <c:pt idx="3">
                  <c:v>1.9489317994935695E-2</c:v>
                </c:pt>
                <c:pt idx="4">
                  <c:v>0.48367526257149751</c:v>
                </c:pt>
                <c:pt idx="5">
                  <c:v>4.2404735038232381E-2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C63-4A85-B6FB-6DFAA5E57F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655861022144257E-2"/>
          <c:y val="0.15034376639538188"/>
          <c:w val="0.81116283024896263"/>
          <c:h val="0.801431264757821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EC5-420A-B99A-8D7EE527E8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EC5-420A-B99A-8D7EE527E8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EC5-420A-B99A-8D7EE527E8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EC5-420A-B99A-8D7EE527E8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EC5-420A-B99A-8D7EE527E8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EC5-420A-B99A-8D7EE527E83B}"/>
              </c:ext>
            </c:extLst>
          </c:dPt>
          <c:dLbls>
            <c:dLbl>
              <c:idx val="0"/>
              <c:layout>
                <c:manualLayout>
                  <c:x val="0.20839843963663102"/>
                  <c:y val="0.128576817038138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D03B61A-3EC5-4E86-AF5D-068533158168}" type="CATEGORYNAME">
                      <a:rPr lang="en-US" sz="1400" b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$319M (69%)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42751617277228"/>
                      <c:h val="0.137763926752896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C5-420A-B99A-8D7EE527E83B}"/>
                </c:ext>
              </c:extLst>
            </c:dLbl>
            <c:dLbl>
              <c:idx val="1"/>
              <c:layout>
                <c:manualLayout>
                  <c:x val="-0.18868835802871101"/>
                  <c:y val="2.0862151057225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41FAFFE-6912-4420-957B-C35F53A8F34B}" type="CATEGORYNAME">
                      <a:rPr lang="en-US"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0" i="0" u="none" strike="noStrike" kern="1200" spc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algn="ctr" rtl="0">
                      <a:defRPr lang="en-US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i="0" u="none" strike="noStrike" kern="1200" spc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$58.9M (13%)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53531790171213"/>
                      <c:h val="0.144876524345877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C5-420A-B99A-8D7EE527E83B}"/>
                </c:ext>
              </c:extLst>
            </c:dLbl>
            <c:dLbl>
              <c:idx val="2"/>
              <c:layout>
                <c:manualLayout>
                  <c:x val="5.208353891981975E-3"/>
                  <c:y val="-0.21891920798821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63DD7CF-70AE-40AF-A76A-794CA628E485}" type="CATEGORYNAME"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$6.3M (1%)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C5-420A-B99A-8D7EE527E83B}"/>
                </c:ext>
              </c:extLst>
            </c:dLbl>
            <c:dLbl>
              <c:idx val="3"/>
              <c:layout>
                <c:manualLayout>
                  <c:x val="5.7291103359693894E-3"/>
                  <c:y val="-5.12247897435669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F355ECC-36BF-40CB-847F-A6AF0CF1095F}" type="CATEGORYNAME">
                      <a:rPr lang="en-US" sz="1400" b="0" i="0" u="none" strike="noStrike" kern="1200" spc="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0" i="0" u="none" strike="noStrike" kern="1200" spc="0" baseline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$9M (2%)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52221535724695"/>
                      <c:h val="0.11097233439564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C5-420A-B99A-8D7EE527E83B}"/>
                </c:ext>
              </c:extLst>
            </c:dLbl>
            <c:dLbl>
              <c:idx val="4"/>
              <c:layout>
                <c:manualLayout>
                  <c:x val="-3.1147381799001311E-2"/>
                  <c:y val="9.9546166336482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8010B85-2D5D-470D-B32A-8182AC0B4F2E}" type="CATEGORYNAME">
                      <a:rPr lang="en-US" sz="1400" b="0" i="0" u="none" strike="noStrike" kern="1200" spc="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="0" i="0" u="none" strike="noStrike" kern="1200" spc="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  <a:p>
                    <a:pPr algn="ctr" rtl="0">
                      <a:defRPr lang="en-US" sz="1400" b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i="0" u="none" strike="noStrike" kern="1200" spc="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$32.3M (7%)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0" baseline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C5-420A-B99A-8D7EE527E83B}"/>
                </c:ext>
              </c:extLst>
            </c:dLbl>
            <c:dLbl>
              <c:idx val="5"/>
              <c:layout>
                <c:manualLayout>
                  <c:x val="-0.14347158632168222"/>
                  <c:y val="-0.298328390942059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627CA48-4997-4E9C-977E-DB7C047E2012}" type="CATEGORYNAME">
                      <a:rPr lang="en-US" sz="1400" b="0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 algn="ctr" rtl="0">
                        <a:defRPr lang="en-US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400" b="0" i="0" u="none" strike="noStrike" kern="1200" spc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$36M (8%)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39802663555944"/>
                      <c:h val="0.110972343734810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EC5-420A-B99A-8D7EE527E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'[FY18 Sources and Uses of Funds.xlsx]FY18 Expenditures'!$A$1:$A$6</c:f>
              <c:strCache>
                <c:ptCount val="6"/>
                <c:pt idx="0">
                  <c:v>Labor</c:v>
                </c:pt>
                <c:pt idx="1">
                  <c:v>Contractual Services</c:v>
                </c:pt>
                <c:pt idx="2">
                  <c:v>CNG (Materials)</c:v>
                </c:pt>
                <c:pt idx="3">
                  <c:v>Diesel (Materials)</c:v>
                </c:pt>
                <c:pt idx="4">
                  <c:v>Other Materials &amp; Supplies</c:v>
                </c:pt>
                <c:pt idx="5">
                  <c:v>Other Non Labor</c:v>
                </c:pt>
              </c:strCache>
            </c:strRef>
          </c:cat>
          <c:val>
            <c:numRef>
              <c:f>'[FY18 Sources and Uses of Funds.xlsx]FY18 Expenditures'!$B$1:$B$6</c:f>
              <c:numCache>
                <c:formatCode>"$"#,##0.0_);\("$"#,##0.0\)</c:formatCode>
                <c:ptCount val="6"/>
                <c:pt idx="0">
                  <c:v>319.00998599999997</c:v>
                </c:pt>
                <c:pt idx="1">
                  <c:v>58.891606000000003</c:v>
                </c:pt>
                <c:pt idx="2">
                  <c:v>6.3238700000000003</c:v>
                </c:pt>
                <c:pt idx="3">
                  <c:v>9.0109720000000006</c:v>
                </c:pt>
                <c:pt idx="4">
                  <c:v>32.311219000000001</c:v>
                </c:pt>
                <c:pt idx="5">
                  <c:v>35.978909000000002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C5-420A-B99A-8D7EE527E83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4EC5-420A-B99A-8D7EE527E8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4EC5-420A-B99A-8D7EE527E8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4EC5-420A-B99A-8D7EE527E8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4EC5-420A-B99A-8D7EE527E8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4EC5-420A-B99A-8D7EE527E8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4EC5-420A-B99A-8D7EE527E83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EC5-420A-B99A-8D7EE527E8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EC5-420A-B99A-8D7EE527E8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EC5-420A-B99A-8D7EE527E83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EC5-420A-B99A-8D7EE527E83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EC5-420A-B99A-8D7EE527E83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EC5-420A-B99A-8D7EE527E83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'[FY18 Sources and Uses of Funds.xlsx]FY18 Expenditures'!$A$1:$A$6</c:f>
              <c:strCache>
                <c:ptCount val="6"/>
                <c:pt idx="0">
                  <c:v>Labor</c:v>
                </c:pt>
                <c:pt idx="1">
                  <c:v>Contractual Services</c:v>
                </c:pt>
                <c:pt idx="2">
                  <c:v>CNG (Materials)</c:v>
                </c:pt>
                <c:pt idx="3">
                  <c:v>Diesel (Materials)</c:v>
                </c:pt>
                <c:pt idx="4">
                  <c:v>Other Materials &amp; Supplies</c:v>
                </c:pt>
                <c:pt idx="5">
                  <c:v>Other Non Labor</c:v>
                </c:pt>
              </c:strCache>
            </c:strRef>
          </c:cat>
          <c:val>
            <c:numRef>
              <c:f>'[FY18 Sources and Uses of Funds.xlsx]FY18 Expenditures'!$C$1:$C$6</c:f>
              <c:numCache>
                <c:formatCode>0.0%</c:formatCode>
                <c:ptCount val="6"/>
                <c:pt idx="0">
                  <c:v>0.69120612390668856</c:v>
                </c:pt>
                <c:pt idx="1">
                  <c:v>0.12760176953802282</c:v>
                </c:pt>
                <c:pt idx="2">
                  <c:v>1.3702071604710805E-2</c:v>
                </c:pt>
                <c:pt idx="3">
                  <c:v>1.9524276048059834E-2</c:v>
                </c:pt>
                <c:pt idx="4">
                  <c:v>7.0009446173544404E-2</c:v>
                </c:pt>
                <c:pt idx="5">
                  <c:v>7.7956312728973562E-2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EC5-420A-B99A-8D7EE527E83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9233018791995647E-2"/>
          <c:w val="0.97080679257140079"/>
          <c:h val="0.910766981208004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8A-4A85-BB9C-ABFE580203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8A-4A85-BB9C-ABFE580203A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48A-4A85-BB9C-ABFE580203A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48A-4A85-BB9C-ABFE580203A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48A-4A85-BB9C-ABFE580203A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48A-4A85-BB9C-ABFE580203A0}"/>
              </c:ext>
            </c:extLst>
          </c:dPt>
          <c:dLbls>
            <c:dLbl>
              <c:idx val="0"/>
              <c:layout>
                <c:manualLayout>
                  <c:x val="-0.1536595988794339"/>
                  <c:y val="0.11735359071305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962283-B842-415E-A28D-28E5A37E770A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$</a:t>
                    </a:r>
                    <a:fld id="{0887AC6A-8F7C-4C61-9561-EB461F5AEEC0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C5593194-B8E3-44B6-BB56-77A92221458F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8A-4A85-BB9C-ABFE580203A0}"/>
                </c:ext>
              </c:extLst>
            </c:dLbl>
            <c:dLbl>
              <c:idx val="2"/>
              <c:layout>
                <c:manualLayout>
                  <c:x val="-0.10085523809741702"/>
                  <c:y val="-0.349743429648386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CCAF8B6-F8DB-459D-9451-C04BEAB41111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$</a:t>
                    </a:r>
                    <a:fld id="{A7144401-C96F-4A3D-991B-9837DE0E0743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15CFADF7-BE05-4A4B-92CE-1765AFBBAFAB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35462553806276"/>
                      <c:h val="0.171410038502896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8A-4A85-BB9C-ABFE580203A0}"/>
                </c:ext>
              </c:extLst>
            </c:dLbl>
            <c:dLbl>
              <c:idx val="3"/>
              <c:layout>
                <c:manualLayout>
                  <c:x val="0.10714069190037531"/>
                  <c:y val="4.68909778348191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29B866F-F1DB-4ACC-8371-E9045D84D915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375489A3-051F-4FC0-AF56-2A35AA0D49C7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257BD5F0-F145-4CD3-B990-84A18D9E3E39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8A-4A85-BB9C-ABFE580203A0}"/>
                </c:ext>
              </c:extLst>
            </c:dLbl>
            <c:dLbl>
              <c:idx val="4"/>
              <c:layout>
                <c:manualLayout>
                  <c:x val="1.6420361247947456E-2"/>
                  <c:y val="-8.1062212111394402E-2"/>
                </c:manualLayout>
              </c:layout>
              <c:tx>
                <c:rich>
                  <a:bodyPr/>
                  <a:lstStyle/>
                  <a:p>
                    <a:fld id="{4C94BAA4-93C2-4815-9A44-7058326A3715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$</a:t>
                    </a:r>
                    <a:fld id="{FC41218B-B790-4171-B48E-C30100F50EE7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M</a:t>
                    </a:r>
                  </a:p>
                  <a:p>
                    <a:fld id="{97BE74A2-2774-4B54-8A86-F3B7F02BAD96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48A-4A85-BB9C-ABFE580203A0}"/>
                </c:ext>
              </c:extLst>
            </c:dLbl>
            <c:dLbl>
              <c:idx val="5"/>
              <c:layout>
                <c:manualLayout>
                  <c:x val="0.1422540577803546"/>
                  <c:y val="0.14114257454946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58800A-52DF-4610-A1FC-BE05B7AEAF41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E7CF2803-6F1B-4E27-A339-9BF577282AF3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2AA3483B-FFAA-4863-87A2-38721D02598C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48A-4A85-BB9C-ABFE58020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Info'!$A$4:$A$9</c:f>
              <c:strCache>
                <c:ptCount val="6"/>
                <c:pt idx="0">
                  <c:v>Carryover</c:v>
                </c:pt>
                <c:pt idx="2">
                  <c:v>Sales Tax</c:v>
                </c:pt>
                <c:pt idx="3">
                  <c:v>Federal Funds</c:v>
                </c:pt>
                <c:pt idx="4">
                  <c:v>Other Revenue</c:v>
                </c:pt>
                <c:pt idx="5">
                  <c:v>Debt Issue</c:v>
                </c:pt>
              </c:strCache>
            </c:strRef>
          </c:cat>
          <c:val>
            <c:numRef>
              <c:f>'Revenue Info'!$B$4:$B$9</c:f>
              <c:numCache>
                <c:formatCode>General</c:formatCode>
                <c:ptCount val="6"/>
                <c:pt idx="0" formatCode="0.0">
                  <c:v>107</c:v>
                </c:pt>
                <c:pt idx="2" formatCode="0.0">
                  <c:v>211.7</c:v>
                </c:pt>
                <c:pt idx="3" formatCode="0.0">
                  <c:v>65</c:v>
                </c:pt>
                <c:pt idx="4" formatCode="0.0">
                  <c:v>0.5</c:v>
                </c:pt>
                <c:pt idx="5" formatCode="0.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8A-4A85-BB9C-ABFE580203A0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348A-4A85-BB9C-ABFE580203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348A-4A85-BB9C-ABFE580203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348A-4A85-BB9C-ABFE580203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348A-4A85-BB9C-ABFE580203A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348A-4A85-BB9C-ABFE580203A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348A-4A85-BB9C-ABFE580203A0}"/>
              </c:ext>
            </c:extLst>
          </c:dPt>
          <c:cat>
            <c:strRef>
              <c:f>'Revenue Info'!$A$4:$A$9</c:f>
              <c:strCache>
                <c:ptCount val="6"/>
                <c:pt idx="0">
                  <c:v>Carryover</c:v>
                </c:pt>
                <c:pt idx="2">
                  <c:v>Sales Tax</c:v>
                </c:pt>
                <c:pt idx="3">
                  <c:v>Federal Funds</c:v>
                </c:pt>
                <c:pt idx="4">
                  <c:v>Other Revenue</c:v>
                </c:pt>
                <c:pt idx="5">
                  <c:v>Debt Issue</c:v>
                </c:pt>
              </c:strCache>
            </c:strRef>
          </c:cat>
          <c:val>
            <c:numRef>
              <c:f>'Revenue Info'!$C$4:$C$9</c:f>
              <c:numCache>
                <c:formatCode>General</c:formatCode>
                <c:ptCount val="6"/>
                <c:pt idx="0" formatCode="0%">
                  <c:v>0.24088248536695184</c:v>
                </c:pt>
                <c:pt idx="2" formatCode="0%">
                  <c:v>0.47658712291760469</c:v>
                </c:pt>
                <c:pt idx="3" formatCode="0%">
                  <c:v>0.14633048176497074</c:v>
                </c:pt>
                <c:pt idx="4" formatCode="0%">
                  <c:v>1.125619090499775E-3</c:v>
                </c:pt>
                <c:pt idx="5" formatCode="0%">
                  <c:v>0.135074290859973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48A-4A85-BB9C-ABFE5802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softEdge rad="1270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0869528473387695E-2"/>
          <c:w val="0.90788405125829863"/>
          <c:h val="0.90913047152661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16A-4219-8D61-26187F95A25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16A-4219-8D61-26187F95A25F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16A-4219-8D61-26187F95A25F}"/>
              </c:ext>
            </c:extLst>
          </c:dPt>
          <c:dPt>
            <c:idx val="3"/>
            <c:bubble3D val="0"/>
            <c:spPr>
              <a:solidFill>
                <a:srgbClr val="C0504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16A-4219-8D61-26187F95A25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16A-4219-8D61-26187F95A25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16A-4219-8D61-26187F95A25F}"/>
              </c:ext>
            </c:extLst>
          </c:dPt>
          <c:dLbls>
            <c:dLbl>
              <c:idx val="0"/>
              <c:layout>
                <c:manualLayout>
                  <c:x val="-1.2670475014152568E-3"/>
                  <c:y val="-0.12350141877783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6569F7D-15C6-474C-9B72-1CEE241F07B6}" type="CATEGORYNAME">
                      <a:rPr lang="en-US" sz="1300"/>
                      <a:pPr>
                        <a:defRPr sz="13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300" baseline="0"/>
                  </a:p>
                  <a:p>
                    <a:pPr>
                      <a:defRPr sz="13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300" baseline="0"/>
                      <a:t> $</a:t>
                    </a:r>
                    <a:fld id="{A840A177-D01E-4456-BABA-051ACF204BC0}" type="VALUE">
                      <a:rPr lang="en-US" sz="1300" baseline="0"/>
                      <a:pPr>
                        <a:defRPr sz="13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300" baseline="0"/>
                      <a:t>M</a:t>
                    </a:r>
                  </a:p>
                  <a:p>
                    <a:pPr>
                      <a:defRPr sz="13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300" baseline="0"/>
                      <a:t> </a:t>
                    </a:r>
                    <a:fld id="{90389055-3C7A-4097-AAE0-C91830C83724}" type="PERCENTAGE">
                      <a:rPr lang="en-US" sz="1300" baseline="0"/>
                      <a:pPr>
                        <a:defRPr sz="13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3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29404045082601"/>
                      <c:h val="0.19657582630374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6A-4219-8D61-26187F95A25F}"/>
                </c:ext>
              </c:extLst>
            </c:dLbl>
            <c:dLbl>
              <c:idx val="1"/>
              <c:layout>
                <c:manualLayout>
                  <c:x val="-0.14765567906952806"/>
                  <c:y val="-0.152468094722366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2376098-F225-4DFB-A128-CDFAAE4F35D8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$</a:t>
                    </a:r>
                    <a:fld id="{9D07D908-5D16-482B-B6D1-071E9404B292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9FFEB0D-6579-478E-8525-E2FECC95A47C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6A-4219-8D61-26187F95A25F}"/>
                </c:ext>
              </c:extLst>
            </c:dLbl>
            <c:dLbl>
              <c:idx val="2"/>
              <c:layout>
                <c:manualLayout>
                  <c:x val="2.3573156296639329E-2"/>
                  <c:y val="-0.321255808997320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EDF4AF4-16EE-452D-8ED8-07BB3C58A9E4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$</a:t>
                    </a:r>
                    <a:fld id="{F7679618-83A8-4F49-B6D2-065E344FE782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C25981C-5E91-4EF1-9746-649060979E5D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6A-4219-8D61-26187F95A25F}"/>
                </c:ext>
              </c:extLst>
            </c:dLbl>
            <c:dLbl>
              <c:idx val="3"/>
              <c:layout>
                <c:manualLayout>
                  <c:x val="7.8924270495599816E-2"/>
                  <c:y val="-0.15359958038347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59243EE-F035-483D-AEBD-40FAAD0F32D6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$</a:t>
                    </a:r>
                    <a:fld id="{11B039CE-BCEB-45E1-BF15-473D955C5BE1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 </a:t>
                    </a:r>
                    <a:fld id="{14C84EF6-5E37-4A22-B8A1-7E058E80EAED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6A-4219-8D61-26187F95A25F}"/>
                </c:ext>
              </c:extLst>
            </c:dLbl>
            <c:dLbl>
              <c:idx val="4"/>
              <c:layout>
                <c:manualLayout>
                  <c:x val="2.9457567804024493E-2"/>
                  <c:y val="-0.12658401103054989"/>
                </c:manualLayout>
              </c:layout>
              <c:tx>
                <c:rich>
                  <a:bodyPr/>
                  <a:lstStyle/>
                  <a:p>
                    <a:fld id="{AF4E8C9C-996C-46E4-BB40-2B9815DF009C}" type="CATEGORYNAME">
                      <a:rPr lang="en-US" sz="1400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endParaRPr lang="en-US" sz="1400" baseline="0">
                      <a:solidFill>
                        <a:schemeClr val="tx2"/>
                      </a:solidFill>
                    </a:endParaRPr>
                  </a:p>
                  <a:p>
                    <a:r>
                      <a:rPr lang="en-US" sz="1400" baseline="0">
                        <a:solidFill>
                          <a:schemeClr val="tx2"/>
                        </a:solidFill>
                      </a:rPr>
                      <a:t>$</a:t>
                    </a:r>
                    <a:fld id="{6D788181-7973-4920-B009-EDDB3F99F015}" type="VALUE">
                      <a:rPr lang="en-US" sz="1400" baseline="0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r>
                      <a:rPr lang="en-US" sz="1400" baseline="0">
                        <a:solidFill>
                          <a:schemeClr val="tx2"/>
                        </a:solidFill>
                      </a:rPr>
                      <a:t>M</a:t>
                    </a:r>
                  </a:p>
                  <a:p>
                    <a:r>
                      <a:rPr lang="en-US" sz="1400" baseline="0">
                        <a:solidFill>
                          <a:schemeClr val="tx2"/>
                        </a:solidFill>
                      </a:rPr>
                      <a:t> </a:t>
                    </a:r>
                    <a:fld id="{FB5AF8DE-7BA5-4094-9500-7D123B278FD9}" type="PERCENTAGE">
                      <a:rPr lang="en-US" sz="1400" baseline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 sz="1400" baseline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6A-4219-8D61-26187F95A25F}"/>
                </c:ext>
              </c:extLst>
            </c:dLbl>
            <c:dLbl>
              <c:idx val="5"/>
              <c:layout>
                <c:manualLayout>
                  <c:x val="-8.9828109721578925E-2"/>
                  <c:y val="0.12539051986334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603865C-2D16-4A87-B513-1425CA025D39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4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$</a:t>
                    </a:r>
                    <a:fld id="{BFB29E1C-8743-4B7B-98BB-E3877A7B02C9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9CDD8B2-BCC6-4C87-A15C-109A2499ECCF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6A-4219-8D61-26187F95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by Category'!$B$7:$B$12</c:f>
              <c:strCache>
                <c:ptCount val="6"/>
                <c:pt idx="0">
                  <c:v>Maintenance of Way</c:v>
                </c:pt>
                <c:pt idx="1">
                  <c:v>Vehicles</c:v>
                </c:pt>
                <c:pt idx="2">
                  <c:v>Systems</c:v>
                </c:pt>
                <c:pt idx="3">
                  <c:v>Facilities &amp; Stations</c:v>
                </c:pt>
                <c:pt idx="4">
                  <c:v>Non-Asset </c:v>
                </c:pt>
                <c:pt idx="5">
                  <c:v>Debt Service</c:v>
                </c:pt>
              </c:strCache>
            </c:strRef>
          </c:cat>
          <c:val>
            <c:numRef>
              <c:f>'Pie by Category'!$C$7:$C$12</c:f>
              <c:numCache>
                <c:formatCode>#,##0.0</c:formatCode>
                <c:ptCount val="6"/>
                <c:pt idx="0">
                  <c:v>6.1833999999999998</c:v>
                </c:pt>
                <c:pt idx="1">
                  <c:v>49.913808500000002</c:v>
                </c:pt>
                <c:pt idx="2">
                  <c:v>162.70461299999999</c:v>
                </c:pt>
                <c:pt idx="3">
                  <c:v>32.776820999999998</c:v>
                </c:pt>
                <c:pt idx="4">
                  <c:v>33.081194000000004</c:v>
                </c:pt>
                <c:pt idx="5">
                  <c:v>150.19999999999999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6A-4219-8D61-26187F95A25F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216A-4219-8D61-26187F95A2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216A-4219-8D61-26187F95A25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216A-4219-8D61-26187F95A25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216A-4219-8D61-26187F95A25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216A-4219-8D61-26187F95A25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216A-4219-8D61-26187F95A25F}"/>
              </c:ext>
            </c:extLst>
          </c:dPt>
          <c:cat>
            <c:strRef>
              <c:f>'Pie by Category'!$B$7:$B$12</c:f>
              <c:strCache>
                <c:ptCount val="6"/>
                <c:pt idx="0">
                  <c:v>Maintenance of Way</c:v>
                </c:pt>
                <c:pt idx="1">
                  <c:v>Vehicles</c:v>
                </c:pt>
                <c:pt idx="2">
                  <c:v>Systems</c:v>
                </c:pt>
                <c:pt idx="3">
                  <c:v>Facilities &amp; Stations</c:v>
                </c:pt>
                <c:pt idx="4">
                  <c:v>Non-Asset </c:v>
                </c:pt>
                <c:pt idx="5">
                  <c:v>Debt Service</c:v>
                </c:pt>
              </c:strCache>
            </c:strRef>
          </c:cat>
          <c:val>
            <c:numRef>
              <c:f>'Pie by Category'!$D$7:$D$12</c:f>
              <c:numCache>
                <c:formatCode>0%</c:formatCode>
                <c:ptCount val="6"/>
                <c:pt idx="0">
                  <c:v>1.4219294312777951E-2</c:v>
                </c:pt>
                <c:pt idx="1">
                  <c:v>0.11478137162938479</c:v>
                </c:pt>
                <c:pt idx="2">
                  <c:v>0.37415415116176176</c:v>
                </c:pt>
                <c:pt idx="3">
                  <c:v>7.5373300196694526E-2</c:v>
                </c:pt>
                <c:pt idx="4">
                  <c:v>7.6073233771728199E-2</c:v>
                </c:pt>
                <c:pt idx="5">
                  <c:v>0.34539864892765282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16A-4219-8D61-26187F95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Operating Performance</a:t>
            </a:r>
          </a:p>
          <a:p>
            <a:pPr>
              <a:defRPr/>
            </a:pPr>
            <a:r>
              <a:rPr lang="en-US" dirty="0"/>
              <a:t>(Millions)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7619047619047623E-3"/>
          <c:y val="0.2810097700096838"/>
          <c:w val="0.96507936507936509"/>
          <c:h val="0.6267333163296277"/>
        </c:manualLayout>
      </c:layout>
      <c:lineChart>
        <c:grouping val="standard"/>
        <c:varyColors val="0"/>
        <c:ser>
          <c:idx val="0"/>
          <c:order val="0"/>
          <c:tx>
            <c:strRef>
              <c:f>'Operations Perform and Surplus'!$C$4</c:f>
              <c:strCache>
                <c:ptCount val="1"/>
                <c:pt idx="0">
                  <c:v>Revenue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'Operations Perform and Surplus'!$D$3:$I$3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'Operations Perform and Surplus'!$D$4:$I$4</c:f>
              <c:numCache>
                <c:formatCode>General</c:formatCode>
                <c:ptCount val="5"/>
                <c:pt idx="0">
                  <c:v>404.96</c:v>
                </c:pt>
                <c:pt idx="1">
                  <c:v>422.8</c:v>
                </c:pt>
                <c:pt idx="2">
                  <c:v>443.1</c:v>
                </c:pt>
                <c:pt idx="3" formatCode="0.0">
                  <c:v>465.90899999999999</c:v>
                </c:pt>
                <c:pt idx="4">
                  <c:v>461.4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B8-4A51-9621-D55A132F8F27}"/>
            </c:ext>
          </c:extLst>
        </c:ser>
        <c:ser>
          <c:idx val="1"/>
          <c:order val="1"/>
          <c:tx>
            <c:strRef>
              <c:f>'Operations Perform and Surplus'!$C$5</c:f>
              <c:strCache>
                <c:ptCount val="1"/>
                <c:pt idx="0">
                  <c:v>Expenses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'Operations Perform and Surplus'!$D$3:$I$3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'Operations Perform and Surplus'!$D$5:$I$5</c:f>
              <c:numCache>
                <c:formatCode>General</c:formatCode>
                <c:ptCount val="5"/>
                <c:pt idx="0">
                  <c:v>396.37</c:v>
                </c:pt>
                <c:pt idx="1">
                  <c:v>408.1</c:v>
                </c:pt>
                <c:pt idx="2">
                  <c:v>397.40000000000003</c:v>
                </c:pt>
                <c:pt idx="3" formatCode="0.0">
                  <c:v>427.57799999999997</c:v>
                </c:pt>
                <c:pt idx="4">
                  <c:v>429.7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B8-4A51-9621-D55A132F8F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8248128"/>
        <c:axId val="618247344"/>
      </c:lineChart>
      <c:catAx>
        <c:axId val="61824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18247344"/>
        <c:crosses val="autoZero"/>
        <c:auto val="1"/>
        <c:lblAlgn val="ctr"/>
        <c:lblOffset val="100"/>
        <c:noMultiLvlLbl val="0"/>
      </c:catAx>
      <c:valAx>
        <c:axId val="618247344"/>
        <c:scaling>
          <c:orientation val="minMax"/>
          <c:min val="300"/>
        </c:scaling>
        <c:delete val="1"/>
        <c:axPos val="l"/>
        <c:numFmt formatCode="General" sourceLinked="1"/>
        <c:majorTickMark val="none"/>
        <c:minorTickMark val="none"/>
        <c:tickLblPos val="nextTo"/>
        <c:crossAx val="6182481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Reserve Balances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10499015270273"/>
          <c:y val="0.22101627060396978"/>
          <c:w val="0.79308543369877804"/>
          <c:h val="0.44079194825056317"/>
        </c:manualLayout>
      </c:layout>
      <c:areaChart>
        <c:grouping val="stacked"/>
        <c:varyColors val="0"/>
        <c:ser>
          <c:idx val="0"/>
          <c:order val="0"/>
          <c:tx>
            <c:strRef>
              <c:f>'Chart Data'!$A$4</c:f>
              <c:strCache>
                <c:ptCount val="1"/>
                <c:pt idx="0">
                  <c:v>Non-Dedicated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'Chart Data'!$B$3:$H$3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'Chart Data'!$B$4:$H$4</c:f>
              <c:numCache>
                <c:formatCode>0.0</c:formatCode>
                <c:ptCount val="7"/>
                <c:pt idx="0">
                  <c:v>105</c:v>
                </c:pt>
                <c:pt idx="1">
                  <c:v>119.49999999999999</c:v>
                </c:pt>
                <c:pt idx="2">
                  <c:v>163.89999999999998</c:v>
                </c:pt>
                <c:pt idx="3">
                  <c:v>197.9</c:v>
                </c:pt>
                <c:pt idx="4">
                  <c:v>199.6</c:v>
                </c:pt>
                <c:pt idx="5">
                  <c:v>199.7</c:v>
                </c:pt>
                <c:pt idx="6">
                  <c:v>201.7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E-42B0-B4BF-607A8CB7993E}"/>
            </c:ext>
          </c:extLst>
        </c:ser>
        <c:ser>
          <c:idx val="1"/>
          <c:order val="1"/>
          <c:tx>
            <c:strRef>
              <c:f>'Chart Data'!$A$5</c:f>
              <c:strCache>
                <c:ptCount val="1"/>
                <c:pt idx="0">
                  <c:v>Dedicated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'Chart Data'!$B$3:$H$3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'Chart Data'!$B$5:$H$5</c:f>
              <c:numCache>
                <c:formatCode>0.0</c:formatCode>
                <c:ptCount val="7"/>
                <c:pt idx="0">
                  <c:v>46.6</c:v>
                </c:pt>
                <c:pt idx="1">
                  <c:v>46.7</c:v>
                </c:pt>
                <c:pt idx="2">
                  <c:v>46.8</c:v>
                </c:pt>
                <c:pt idx="3">
                  <c:v>47.9</c:v>
                </c:pt>
                <c:pt idx="4">
                  <c:v>59.2</c:v>
                </c:pt>
                <c:pt idx="5">
                  <c:v>116.1</c:v>
                </c:pt>
                <c:pt idx="6">
                  <c:v>177.6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E-42B0-B4BF-607A8CB7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830200"/>
        <c:axId val="806828888"/>
      </c:areaChart>
      <c:areaChart>
        <c:grouping val="stacked"/>
        <c:varyColors val="0"/>
        <c:ser>
          <c:idx val="2"/>
          <c:order val="2"/>
          <c:spPr>
            <a:noFill/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1.8784395241628705E-2"/>
                  <c:y val="-0.1322475262982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E-42B0-B4BF-607A8CB7993E}"/>
                </c:ext>
              </c:extLst>
            </c:dLbl>
            <c:dLbl>
              <c:idx val="1"/>
              <c:layout>
                <c:manualLayout>
                  <c:x val="3.3541417890684939E-3"/>
                  <c:y val="-0.16576438046254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E-42B0-B4BF-607A8CB7993E}"/>
                </c:ext>
              </c:extLst>
            </c:dLbl>
            <c:dLbl>
              <c:idx val="2"/>
              <c:layout>
                <c:manualLayout>
                  <c:x val="-4.7450486413350606E-3"/>
                  <c:y val="-0.18619911568293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9E-42B0-B4BF-607A8CB7993E}"/>
                </c:ext>
              </c:extLst>
            </c:dLbl>
            <c:dLbl>
              <c:idx val="3"/>
              <c:layout>
                <c:manualLayout>
                  <c:x val="-4.807621431344381E-3"/>
                  <c:y val="-0.18754061466222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9E-42B0-B4BF-607A8CB7993E}"/>
                </c:ext>
              </c:extLst>
            </c:dLbl>
            <c:dLbl>
              <c:idx val="4"/>
              <c:layout>
                <c:manualLayout>
                  <c:x val="-3.8427118806945472E-3"/>
                  <c:y val="-0.2042987471683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9E-42B0-B4BF-607A8CB7993E}"/>
                </c:ext>
              </c:extLst>
            </c:dLbl>
            <c:dLbl>
              <c:idx val="5"/>
              <c:layout>
                <c:manualLayout>
                  <c:x val="2.9071776887052837E-3"/>
                  <c:y val="-0.24156466973614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9E-42B0-B4BF-607A8CB7993E}"/>
                </c:ext>
              </c:extLst>
            </c:dLbl>
            <c:dLbl>
              <c:idx val="6"/>
              <c:layout>
                <c:manualLayout>
                  <c:x val="-1.190521041329164E-3"/>
                  <c:y val="-0.2741200279258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9E-42B0-B4BF-607A8CB7993E}"/>
                </c:ext>
              </c:extLst>
            </c:dLbl>
            <c:dLbl>
              <c:idx val="7"/>
              <c:layout>
                <c:manualLayout>
                  <c:x val="-8.4709868699704548E-3"/>
                  <c:y val="-0.18698309960445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9E-42B0-B4BF-607A8CB7993E}"/>
                </c:ext>
              </c:extLst>
            </c:dLbl>
            <c:dLbl>
              <c:idx val="8"/>
              <c:layout>
                <c:manualLayout>
                  <c:x val="-8.4709868699704548E-3"/>
                  <c:y val="-0.2049622437971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9E-42B0-B4BF-607A8CB7993E}"/>
                </c:ext>
              </c:extLst>
            </c:dLbl>
            <c:dLbl>
              <c:idx val="9"/>
              <c:layout>
                <c:manualLayout>
                  <c:x val="-2.4001129464915998E-2"/>
                  <c:y val="-0.2193455591513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9E-42B0-B4BF-607A8CB79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 Data'!$B$6:$H$6</c:f>
              <c:numCache>
                <c:formatCode>0.0</c:formatCode>
                <c:ptCount val="7"/>
                <c:pt idx="0">
                  <c:v>151.6</c:v>
                </c:pt>
                <c:pt idx="1">
                  <c:v>166.2</c:v>
                </c:pt>
                <c:pt idx="2">
                  <c:v>210.7</c:v>
                </c:pt>
                <c:pt idx="3">
                  <c:v>245.8</c:v>
                </c:pt>
                <c:pt idx="4">
                  <c:v>258.8</c:v>
                </c:pt>
                <c:pt idx="5">
                  <c:v>315.79999999999995</c:v>
                </c:pt>
                <c:pt idx="6">
                  <c:v>379.29999999999995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9E-42B0-B4BF-607A8CB7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638144"/>
        <c:axId val="734644048"/>
      </c:areaChart>
      <c:catAx>
        <c:axId val="806830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828888"/>
        <c:crosses val="autoZero"/>
        <c:auto val="1"/>
        <c:lblAlgn val="ctr"/>
        <c:lblOffset val="100"/>
        <c:noMultiLvlLbl val="0"/>
      </c:catAx>
      <c:valAx>
        <c:axId val="80682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$</a:t>
                </a:r>
                <a:r>
                  <a:rPr lang="en-US" sz="1400" baseline="0"/>
                  <a:t> in Millions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5238095238095247E-3"/>
              <c:y val="0.33971048894478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830200"/>
        <c:crosses val="autoZero"/>
        <c:crossBetween val="midCat"/>
      </c:valAx>
      <c:valAx>
        <c:axId val="73464404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734638144"/>
        <c:crosses val="max"/>
        <c:crossBetween val="midCat"/>
      </c:valAx>
      <c:catAx>
        <c:axId val="734638144"/>
        <c:scaling>
          <c:orientation val="minMax"/>
        </c:scaling>
        <c:delete val="1"/>
        <c:axPos val="b"/>
        <c:majorTickMark val="out"/>
        <c:minorTickMark val="none"/>
        <c:tickLblPos val="nextTo"/>
        <c:crossAx val="734644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Reserve</a:t>
            </a:r>
            <a:r>
              <a:rPr lang="en-US" baseline="0"/>
              <a:t> Balances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28103798345958"/>
          <c:y val="0.16484444444444443"/>
          <c:w val="0.80704600604169763"/>
          <c:h val="0.536140332458442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Data'!$A$30</c:f>
              <c:strCache>
                <c:ptCount val="1"/>
                <c:pt idx="0">
                  <c:v>Non-Dedicated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1944444444444444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5-4C54-A136-F7BD41CC0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Data'!$B$29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'Chart Data'!$B$30</c:f>
              <c:numCache>
                <c:formatCode>General</c:formatCode>
                <c:ptCount val="1"/>
                <c:pt idx="0">
                  <c:v>199.60000000000002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5-4C54-A136-F7BD41CC0875}"/>
            </c:ext>
          </c:extLst>
        </c:ser>
        <c:ser>
          <c:idx val="1"/>
          <c:order val="1"/>
          <c:tx>
            <c:strRef>
              <c:f>'Chart Data'!$A$31</c:f>
              <c:strCache>
                <c:ptCount val="1"/>
                <c:pt idx="0">
                  <c:v>City of Atlanta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3176976583669359"/>
                  <c:y val="1.70453763662787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989ECF-0755-4FEC-AD8E-F604FB4AFF6B}" type="VALUE">
                      <a:rPr lang="en-US" b="1"/>
                      <a:pPr>
                        <a:defRPr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55555555555557E-2"/>
                      <c:h val="8.32640711577719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515-4C54-A136-F7BD41CC0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Data'!$B$29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'Chart Data'!$B$31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15-4C54-A136-F7BD41CC0875}"/>
            </c:ext>
          </c:extLst>
        </c:ser>
        <c:ser>
          <c:idx val="2"/>
          <c:order val="2"/>
          <c:tx>
            <c:strRef>
              <c:f>'Chart Data'!$A$32</c:f>
              <c:strCache>
                <c:ptCount val="1"/>
                <c:pt idx="0">
                  <c:v>Clayton County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2036205647371401"/>
                  <c:y val="-2.3380889725927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5-4C54-A136-F7BD41CC0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Data'!$B$29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'Chart Data'!$B$32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15-4C54-A136-F7BD41CC0875}"/>
            </c:ext>
          </c:extLst>
        </c:ser>
        <c:ser>
          <c:idx val="3"/>
          <c:order val="3"/>
          <c:tx>
            <c:strRef>
              <c:f>'Chart Data'!$A$33</c:f>
              <c:strCache>
                <c:ptCount val="1"/>
                <c:pt idx="0">
                  <c:v>Other Dedicated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1388888888888888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5-4C54-A136-F7BD41CC0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 Data'!$B$29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'Chart Data'!$B$33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15-4C54-A136-F7BD41CC0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2552984"/>
        <c:axId val="922555280"/>
      </c:barChart>
      <c:catAx>
        <c:axId val="922552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555280"/>
        <c:crosses val="autoZero"/>
        <c:auto val="1"/>
        <c:lblAlgn val="ctr"/>
        <c:lblOffset val="100"/>
        <c:noMultiLvlLbl val="0"/>
      </c:catAx>
      <c:valAx>
        <c:axId val="9225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2.264685067232838E-2"/>
              <c:y val="0.31000349956255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255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27"/>
            <a:ext cx="3040275" cy="464980"/>
          </a:xfrm>
          <a:prstGeom prst="rect">
            <a:avLst/>
          </a:prstGeom>
        </p:spPr>
        <p:txBody>
          <a:bodyPr vert="horz" lIns="89178" tIns="44588" rIns="89178" bIns="44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916" y="27"/>
            <a:ext cx="3040275" cy="464980"/>
          </a:xfrm>
          <a:prstGeom prst="rect">
            <a:avLst/>
          </a:prstGeom>
        </p:spPr>
        <p:txBody>
          <a:bodyPr vert="horz" lIns="89178" tIns="44588" rIns="89178" bIns="44588" rtlCol="0"/>
          <a:lstStyle>
            <a:lvl1pPr algn="r">
              <a:defRPr sz="1200"/>
            </a:lvl1pPr>
          </a:lstStyle>
          <a:p>
            <a:fld id="{EFE0A13D-3B0D-4B5E-A0B7-607BB48A2C7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" y="8836191"/>
            <a:ext cx="3040275" cy="464980"/>
          </a:xfrm>
          <a:prstGeom prst="rect">
            <a:avLst/>
          </a:prstGeom>
        </p:spPr>
        <p:txBody>
          <a:bodyPr vert="horz" lIns="89178" tIns="44588" rIns="89178" bIns="44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916" y="8836191"/>
            <a:ext cx="3040275" cy="464980"/>
          </a:xfrm>
          <a:prstGeom prst="rect">
            <a:avLst/>
          </a:prstGeom>
        </p:spPr>
        <p:txBody>
          <a:bodyPr vert="horz" lIns="89178" tIns="44588" rIns="89178" bIns="44588" rtlCol="0" anchor="b"/>
          <a:lstStyle>
            <a:lvl1pPr algn="r">
              <a:defRPr sz="1200"/>
            </a:lvl1pPr>
          </a:lstStyle>
          <a:p>
            <a:fld id="{B7B0D467-25D4-4983-91C3-3D12D7727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4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10"/>
            <a:ext cx="3041228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948" y="10"/>
            <a:ext cx="3041228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2962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33" y="4419555"/>
            <a:ext cx="5613719" cy="41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6" tIns="44803" rIns="89606" bIns="44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8835864"/>
            <a:ext cx="3041228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6" tIns="44803" rIns="89606" bIns="448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948" y="8835864"/>
            <a:ext cx="3041228" cy="4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06" tIns="44803" rIns="89606" bIns="448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4C163-B479-4925-8342-190C1A4A4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2962" cy="3490912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28051" indent="-280019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20077" indent="-22401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68111" indent="-22401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16142" indent="-22401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64169" indent="-22401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2200" indent="-22401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360233" indent="-22401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08267" indent="-22401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848F0-8515-4A15-8F58-C8FA32D3F47C}" type="slidenum">
              <a:rPr lang="en-US" sz="1200">
                <a:solidFill>
                  <a:prstClr val="black"/>
                </a:solidFill>
              </a:rPr>
              <a:pPr eaLnBrk="1" hangingPunct="1"/>
              <a:t>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8038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strong oversight and partnership.</a:t>
            </a:r>
            <a:r>
              <a:rPr lang="en-US" baseline="0" dirty="0"/>
              <a:t>  Strong visionary leadership.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4C163-B479-4925-8342-190C1A4A4F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7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2962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strong oversight and partnership.</a:t>
            </a:r>
            <a:r>
              <a:rPr lang="en-US" baseline="0" dirty="0"/>
              <a:t>  Strong visionary leadership.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4C163-B479-4925-8342-190C1A4A4F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4C163-B479-4925-8342-190C1A4A4F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0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6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7C06F-E9B0-4BD5-B956-FA704E794C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2BADC-FC3E-4FEF-B1D8-DF1EA66866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D154B-154D-4AC3-90A0-F704FDAC0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5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37BD9-C0E3-438B-8182-A8A7E94627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2680-01AB-E042-BBA6-1F64690D3E5A}" type="datetime1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63698B-321A-0340-9C10-11FFEA0A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1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0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5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0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DE0D4-6BF1-443E-A113-3380B83A8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5257800"/>
            <a:ext cx="2819400" cy="8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8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66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2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9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1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DE0D4-6BF1-443E-A113-3380B83A8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5486408"/>
            <a:ext cx="2705100" cy="8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C2109-D096-4AB0-9296-BD88351B06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554E-EE99-4B8E-A525-1D4B34A11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17B2C-C3AE-42B1-B7D1-DB4FA71B3E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7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65352-BC25-4EBC-B3A7-ED89C8FC19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3518A-A6B7-4DD6-ADDA-C16882A596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28600" y="150813"/>
            <a:ext cx="8686800" cy="404812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defTabSz="820738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26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2090" y="6356358"/>
            <a:ext cx="129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ADE0D4-6BF1-443E-A113-3380B83A8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60128" y="220802"/>
            <a:ext cx="7623748" cy="312598"/>
            <a:chOff x="760126" y="220802"/>
            <a:chExt cx="7623748" cy="31259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60126" y="533400"/>
              <a:ext cx="7623748" cy="0"/>
            </a:xfrm>
            <a:prstGeom prst="line">
              <a:avLst/>
            </a:prstGeom>
            <a:ln w="9525" cap="rnd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632" y="220802"/>
              <a:ext cx="6782737" cy="29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833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318" r:id="rId2"/>
    <p:sldLayoutId id="2147484319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2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6121-18BF-4AE5-A4CB-CB9DCBE62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938655">
                <a:lumMod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51" y="0"/>
            <a:ext cx="7093153" cy="5715000"/>
          </a:xfrm>
          <a:prstGeom prst="rect">
            <a:avLst/>
          </a:prstGeom>
          <a:noFill/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990600"/>
            <a:ext cx="5743575" cy="337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67" y="4331244"/>
            <a:ext cx="6857870" cy="2057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60128" y="4724400"/>
            <a:ext cx="7623748" cy="0"/>
          </a:xfrm>
          <a:prstGeom prst="line">
            <a:avLst/>
          </a:prstGeom>
          <a:ln w="9525" cap="rnd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0128" y="4911815"/>
            <a:ext cx="7772400" cy="12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90" tIns="44545" rIns="89090" bIns="44545"/>
          <a:lstStyle/>
          <a:p>
            <a:pPr algn="ctr"/>
            <a:r>
              <a:rPr lang="en-US" sz="2400" dirty="0"/>
              <a:t>Treasury - MAX Presentation</a:t>
            </a:r>
          </a:p>
          <a:p>
            <a:pPr algn="ctr"/>
            <a:r>
              <a:rPr lang="en-US" sz="2400" dirty="0"/>
              <a:t>Kevin L. Hurley, Treasurer</a:t>
            </a:r>
          </a:p>
          <a:p>
            <a:pPr algn="ctr"/>
            <a:r>
              <a:rPr lang="en-US" sz="2400" dirty="0"/>
              <a:t>April 16, 2018</a:t>
            </a:r>
          </a:p>
        </p:txBody>
      </p:sp>
    </p:spTree>
    <p:extLst>
      <p:ext uri="{BB962C8B-B14F-4D97-AF65-F5344CB8AC3E}">
        <p14:creationId xmlns:p14="http://schemas.microsoft.com/office/powerpoint/2010/main" val="171085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8477"/>
            <a:ext cx="7772400" cy="1470025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III. Operating Sources and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Operating Sources of funds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FY18 Operating Budget Sources - $471.5M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806427"/>
              </p:ext>
            </p:extLst>
          </p:nvPr>
        </p:nvGraphicFramePr>
        <p:xfrm>
          <a:off x="956310" y="1912443"/>
          <a:ext cx="7578090" cy="452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75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Operating uses of Funds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FY18 Operating Expense Budget $461.5M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A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107627"/>
              </p:ext>
            </p:extLst>
          </p:nvPr>
        </p:nvGraphicFramePr>
        <p:xfrm>
          <a:off x="138545" y="1703224"/>
          <a:ext cx="8866909" cy="474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43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8477"/>
            <a:ext cx="7772400" cy="1470025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IV. Capital Sources and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Capital sources of Funds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FY18 Capital Improvement Program Sources $442.2M…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B52EFB-0679-4E7F-89DD-7336F16D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00292"/>
              </p:ext>
            </p:extLst>
          </p:nvPr>
        </p:nvGraphicFramePr>
        <p:xfrm>
          <a:off x="914400" y="2057400"/>
          <a:ext cx="7154404" cy="429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43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Capital uses of funds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FY18 Capital Expense Budget - $434.9M…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19D4DC-1BCE-40C5-A6FD-12935BED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21215"/>
              </p:ext>
            </p:extLst>
          </p:nvPr>
        </p:nvGraphicFramePr>
        <p:xfrm>
          <a:off x="838200" y="1893948"/>
          <a:ext cx="7772400" cy="435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279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926080"/>
            <a:ext cx="7772400" cy="5334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en-US" sz="3200" b="0" cap="all" dirty="0">
                <a:latin typeface="+mn-lt"/>
              </a:rPr>
              <a:t>V. Financial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DE0D4-6BF1-443E-A113-3380B83A81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5760" y="635597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Operating Performance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317" y="1245197"/>
            <a:ext cx="8146043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Strong operating performance…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979896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trajectory of operational performance since FY13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7200" y="1857703"/>
          <a:ext cx="8001000" cy="391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61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1D367-A522-46E0-9FBC-B6EC3394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5BB83C-798A-4FA7-94F7-49AB454162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5370" y="2133600"/>
          <a:ext cx="8610600" cy="319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685800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>
                <a:solidFill>
                  <a:srgbClr val="C0504D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Arial"/>
              </a:rPr>
              <a:t>RESERVE BALANCEs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69939"/>
            <a:ext cx="8200697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Reserve positions will continue to grow…</a:t>
            </a:r>
          </a:p>
        </p:txBody>
      </p:sp>
    </p:spTree>
    <p:extLst>
      <p:ext uri="{BB962C8B-B14F-4D97-AF65-F5344CB8AC3E}">
        <p14:creationId xmlns:p14="http://schemas.microsoft.com/office/powerpoint/2010/main" val="156253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9100" y="580968"/>
            <a:ext cx="8229600" cy="562035"/>
          </a:xfrm>
        </p:spPr>
        <p:txBody>
          <a:bodyPr>
            <a:normAutofit/>
          </a:bodyPr>
          <a:lstStyle/>
          <a:p>
            <a:pPr algn="l"/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2017 RESERVE BALANCE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106" y="1143003"/>
            <a:ext cx="8200697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Reserve position by liquidity…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5E2E03-B1EC-444F-8D31-C1389A77B9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6106" y="1705038"/>
          <a:ext cx="8162594" cy="465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3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Autofit/>
          </a:bodyPr>
          <a:lstStyle/>
          <a:p>
            <a:pPr marL="692150" indent="-692150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MARTA Governance</a:t>
            </a:r>
          </a:p>
          <a:p>
            <a:pPr marL="692150" indent="-692150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MARTA Tax Distributions</a:t>
            </a:r>
          </a:p>
          <a:p>
            <a:pPr marL="692150" indent="-692150">
              <a:spcBef>
                <a:spcPts val="0"/>
              </a:spcBef>
              <a:spcAft>
                <a:spcPts val="1200"/>
              </a:spcAft>
              <a:buFont typeface="Arial"/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Operating Sources and Uses</a:t>
            </a:r>
          </a:p>
          <a:p>
            <a:pPr marL="692150" indent="-692150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Capital Sources and Uses</a:t>
            </a:r>
          </a:p>
          <a:p>
            <a:pPr marL="692150" indent="-692150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Financial Performance</a:t>
            </a:r>
          </a:p>
          <a:p>
            <a:pPr marL="692150" indent="-692150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sz="2400" dirty="0"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 lIns="0" tIns="0" rIns="0" bIns="0" anchor="ctr" anchorCtr="0">
            <a:noAutofit/>
          </a:bodyPr>
          <a:lstStyle/>
          <a:p>
            <a:pPr algn="l"/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Presentation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7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Debt Principal OUTSTANDING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Debt level remains stable…..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078054"/>
              </p:ext>
            </p:extLst>
          </p:nvPr>
        </p:nvGraphicFramePr>
        <p:xfrm>
          <a:off x="609600" y="2210628"/>
          <a:ext cx="7848600" cy="414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57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Tax Distributions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Increasing tax receipts…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8242" y="5417995"/>
            <a:ext cx="8223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Tax revenue inclusive of Sales Tax and Vehicle TAVT</a:t>
            </a:r>
          </a:p>
          <a:p>
            <a:pPr marL="182880" lvl="1"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Forecast growth in Sales Tax provided by Georgia State University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Economic Forecasting Center – March 2017</a:t>
            </a:r>
          </a:p>
          <a:p>
            <a:pPr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Clayton County tax receipts began in March 2015 </a:t>
            </a:r>
          </a:p>
          <a:p>
            <a:pPr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City of Atlanta ½ % Sales Tax rate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increase began in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857" y="3460272"/>
            <a:ext cx="369332" cy="6020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/>
              <a:t>Millions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975" y="2097877"/>
            <a:ext cx="2790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MARTA Tax Revenue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67" y="3200408"/>
            <a:ext cx="6334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93" y="3461630"/>
            <a:ext cx="5365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70752" y="3086651"/>
            <a:ext cx="70891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Actual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Forecast</a:t>
            </a:r>
          </a:p>
          <a:p>
            <a:pPr algn="r"/>
            <a:endParaRPr lang="en-US" sz="1050" dirty="0"/>
          </a:p>
          <a:p>
            <a:pPr algn="r"/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31928" y="2432200"/>
          <a:ext cx="6772275" cy="29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833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5405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5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Debt Service Coverage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252" y="1480069"/>
            <a:ext cx="8210551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Improving Debt Service coverage ratios…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0BE34-DBA1-4264-8C18-B7962B1F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28232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Franklin Gothic Book" panose="020B0503020102020204" pitchFamily="34" charset="0"/>
                <a:cs typeface="Arial" charset="0"/>
              </a:rPr>
              <a:t>Note:  Chart assumes a $100 million borrowing in FY2018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B6BFF9-BCFD-4B06-ACD2-E16B943B75D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5800" y="2046509"/>
          <a:ext cx="7589308" cy="420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165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Positive Results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314" y="1219200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latin typeface="Century Gothic" panose="020B0502020202020204" pitchFamily="34" charset="0"/>
              </a:rPr>
              <a:t>Benefits Continue…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314" y="1828800"/>
            <a:ext cx="8392886" cy="4431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Highlights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Five consecutive years with operating surplus and strong tax collections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City of Atlanta ½ % Sales Tax increase adds more pledged revenue to bondholders</a:t>
            </a:r>
          </a:p>
          <a:p>
            <a:pPr marL="560070" lvl="1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500" dirty="0"/>
              <a:t>MARTA Maintains Strong Credit Ratings </a:t>
            </a:r>
          </a:p>
          <a:p>
            <a:pPr marL="1017270" lvl="2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500" dirty="0"/>
              <a:t>S&amp;P AA+ - Moody's Aa2 </a:t>
            </a:r>
          </a:p>
          <a:p>
            <a:pPr marL="342900" indent="-34290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Significant growth in support for public transit</a:t>
            </a:r>
          </a:p>
          <a:p>
            <a:pPr marL="560070" lvl="1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500" dirty="0"/>
              <a:t>Atlanta Regional Business Leaders and Community </a:t>
            </a:r>
          </a:p>
          <a:p>
            <a:pPr marL="560070" lvl="1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500" dirty="0"/>
              <a:t>Relocation of Large Corporate Business Headquarters and Operations Centers in close proximity to MARTA Rail Lines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Legislative changes have enhanced revenue and flexibility</a:t>
            </a:r>
          </a:p>
          <a:p>
            <a:pPr marL="560070" lvl="1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500" dirty="0"/>
              <a:t>Positive State of Georgia Bipartisan Government Actions – bring more opportunity</a:t>
            </a:r>
          </a:p>
          <a:p>
            <a:pPr marL="560070" lvl="1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500" dirty="0"/>
              <a:t>Two state grants (SRTA ) totaling $31.7M</a:t>
            </a:r>
          </a:p>
          <a:p>
            <a:pPr marL="560070" lvl="1" indent="-285750"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65352-BC25-4EBC-B3A7-ED89C8FC19D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8477"/>
            <a:ext cx="7772400" cy="1470025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VI.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92608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0" dirty="0">
                <a:latin typeface="+mn-lt"/>
              </a:rPr>
              <a:t>I. MARTA Governance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DE0D4-6BF1-443E-A113-3380B83A8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8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762000"/>
            <a:ext cx="8229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Governance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070" y="1295400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Experienced oversight and governance…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070" y="1943993"/>
            <a:ext cx="8338930" cy="3954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n-lt"/>
              </a:rPr>
              <a:t>THE METROPOLITAN ATLANTA RAPID TRANSIT OVERVIEW COMMITTEE </a:t>
            </a:r>
            <a:r>
              <a:rPr lang="en-US" b="1" dirty="0">
                <a:latin typeface="+mn-lt"/>
              </a:rPr>
              <a:t>(MARTOC)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(House/Senate) committee, comprised of 12 legislators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pPr algn="ctr"/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Chairman Robert L. Ashe III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Thirteen voting members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representing Clayton, DeKalb and Fulton Counties, the City of Atlanta and a Governor Appointee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City of Atlanta (3)		DeKalb County (4)		Governor (1)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Fulton County (3)		Clayton County (2)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ex-officio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appointed by the State of Georgia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672"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GDOT (non-voting) (1)              GRTA (non-voting)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8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762000"/>
            <a:ext cx="8229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Governance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070" y="1295400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C-Team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36892"/>
              </p:ext>
            </p:extLst>
          </p:nvPr>
        </p:nvGraphicFramePr>
        <p:xfrm>
          <a:off x="152400" y="1754463"/>
          <a:ext cx="8458201" cy="499592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4894931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702671797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3620384724"/>
                    </a:ext>
                  </a:extLst>
                </a:gridCol>
              </a:tblGrid>
              <a:tr h="28718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Joined MARTA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363544"/>
                  </a:ext>
                </a:extLst>
              </a:tr>
              <a:tr h="752393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Jeffrey A. Parker</a:t>
                      </a:r>
                    </a:p>
                    <a:p>
                      <a:pPr lvl="1" algn="l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General Manager/Chief Executive</a:t>
                      </a:r>
                      <a:r>
                        <a:rPr lang="en-US" sz="1800" baseline="0" dirty="0"/>
                        <a:t> Officer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898940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/>
                        <a:t>A. Robert Troup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/>
                        <a:t>Deputy General</a:t>
                      </a:r>
                      <a:r>
                        <a:rPr lang="en-US" sz="1800" baseline="0" dirty="0"/>
                        <a:t> Manager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483356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Rich Krisak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/>
                        <a:t>Chief</a:t>
                      </a:r>
                      <a:r>
                        <a:rPr lang="en-US" sz="1800" baseline="0" dirty="0"/>
                        <a:t> Operating Officer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2008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60198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Gordon L. Hutchinson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Chief Financial</a:t>
                      </a:r>
                      <a:r>
                        <a:rPr lang="en-US" sz="1800" baseline="0" dirty="0"/>
                        <a:t> Officer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52583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lvl="1" algn="l">
                        <a:spcBef>
                          <a:spcPts val="600"/>
                        </a:spcBef>
                      </a:pPr>
                      <a:r>
                        <a:rPr lang="en-US" sz="1800" dirty="0"/>
                        <a:t>Elizabeth M. O’Neill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Chief Counsel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1995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5116809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lvl="1" algn="l">
                        <a:spcBef>
                          <a:spcPts val="600"/>
                        </a:spcBef>
                      </a:pPr>
                      <a:r>
                        <a:rPr lang="en-US" sz="1800" dirty="0"/>
                        <a:t>Goldie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Chief Marketing &amp; Communications Officer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667474"/>
                  </a:ext>
                </a:extLst>
              </a:tr>
              <a:tr h="656455"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/>
                        <a:t>Rukiya</a:t>
                      </a:r>
                      <a:r>
                        <a:rPr lang="en-US" sz="1800" baseline="0" dirty="0"/>
                        <a:t> S. Thomas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800" dirty="0"/>
                        <a:t>Chief of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54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8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8477"/>
            <a:ext cx="7772400" cy="1470025"/>
          </a:xfrm>
        </p:spPr>
        <p:txBody>
          <a:bodyPr/>
          <a:lstStyle/>
          <a:p>
            <a:r>
              <a:rPr lang="en-US" sz="3200" b="0" dirty="0">
                <a:latin typeface="+mn-lt"/>
              </a:rPr>
              <a:t>II. MARTA Tax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698B-321A-0340-9C10-11FFEA0AE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Tax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990" y="2152416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b="1" dirty="0">
              <a:latin typeface="Palatino Linotype" pitchFamily="18" charset="0"/>
            </a:endParaRPr>
          </a:p>
          <a:p>
            <a:pPr marL="365760" indent="-182880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1% Sales Tax collected from Clayton, DeKalb, and Fulton Counties and 1.5% Sales Tax collected from City of Atlanta*</a:t>
            </a:r>
          </a:p>
          <a:p>
            <a:pPr marL="365760" indent="-182880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Vehicle TAVT received from Clayton, DeKalb &amp; Fulton Counties</a:t>
            </a:r>
          </a:p>
          <a:p>
            <a:pPr marL="365760" indent="-182880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Broad and balanced - low reliance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volatile sectors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Bondholders benefit from a broad &amp; balanced sales tax base…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6092858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Georgia Department of Revenue, June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990" y="6400800"/>
            <a:ext cx="545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City Sales Tax rate increased ½% to 1.5% March 2017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013422"/>
              </p:ext>
            </p:extLst>
          </p:nvPr>
        </p:nvGraphicFramePr>
        <p:xfrm>
          <a:off x="4490095" y="2055411"/>
          <a:ext cx="4617810" cy="367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34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Tax Distributions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Increasing tax receipts…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8242" y="5417995"/>
            <a:ext cx="8223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Tax revenue inclusive of Sales Tax and Vehicle TAVT</a:t>
            </a:r>
          </a:p>
          <a:p>
            <a:pPr marL="182880" lvl="1"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Forecast growth in Sales Tax provided by Georgia State University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Economic Forecasting Center – March 2017</a:t>
            </a:r>
          </a:p>
          <a:p>
            <a:pPr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Clayton County tax receipts began in March 2015 </a:t>
            </a:r>
          </a:p>
          <a:p>
            <a:pPr indent="-182880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City of Atlanta ½ % Sales Tax rate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increase began in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857" y="3460272"/>
            <a:ext cx="369332" cy="6020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/>
              <a:t>Millions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2975" y="2097877"/>
            <a:ext cx="2790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MARTA Tax Revenue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67" y="3200408"/>
            <a:ext cx="6334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93" y="3461630"/>
            <a:ext cx="53657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70752" y="3086651"/>
            <a:ext cx="70891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Actual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Forecast</a:t>
            </a:r>
          </a:p>
          <a:p>
            <a:pPr algn="r"/>
            <a:endParaRPr lang="en-US" sz="1050" dirty="0"/>
          </a:p>
          <a:p>
            <a:pPr algn="r"/>
            <a:endParaRPr lang="en-US" sz="105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284097"/>
              </p:ext>
            </p:extLst>
          </p:nvPr>
        </p:nvGraphicFramePr>
        <p:xfrm>
          <a:off x="631928" y="2432200"/>
          <a:ext cx="6772275" cy="296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311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Flow of Tax Distributions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93838"/>
            <a:ext cx="8229600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Bondholders receive priority payment…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6AD81-66AD-461E-A6C4-7ADBBEA11C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2235828"/>
            <a:ext cx="6891338" cy="430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371134"/>
      </p:ext>
    </p:extLst>
  </p:cSld>
  <p:clrMapOvr>
    <a:masterClrMapping/>
  </p:clrMapOvr>
</p:sld>
</file>

<file path=ppt/theme/theme1.xml><?xml version="1.0" encoding="utf-8"?>
<a:theme xmlns:a="http://schemas.openxmlformats.org/drawingml/2006/main" name="M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MTA</Template>
  <TotalTime>61342</TotalTime>
  <Words>700</Words>
  <Application>Microsoft Office PowerPoint</Application>
  <PresentationFormat>On-screen Show (4:3)</PresentationFormat>
  <Paragraphs>231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Franklin Gothic Book</vt:lpstr>
      <vt:lpstr>Palatino Linotype</vt:lpstr>
      <vt:lpstr>Wingdings</vt:lpstr>
      <vt:lpstr>MTA</vt:lpstr>
      <vt:lpstr>Custom Design</vt:lpstr>
      <vt:lpstr>PowerPoint Presentation</vt:lpstr>
      <vt:lpstr>Presentation Outline</vt:lpstr>
      <vt:lpstr>I. MARTA Governance</vt:lpstr>
      <vt:lpstr>PowerPoint Presentation</vt:lpstr>
      <vt:lpstr>PowerPoint Presentation</vt:lpstr>
      <vt:lpstr>II. MARTA Tax Distributions</vt:lpstr>
      <vt:lpstr>PowerPoint Presentation</vt:lpstr>
      <vt:lpstr>PowerPoint Presentation</vt:lpstr>
      <vt:lpstr>PowerPoint Presentation</vt:lpstr>
      <vt:lpstr>III. Operating Sources and Uses</vt:lpstr>
      <vt:lpstr>PowerPoint Presentation</vt:lpstr>
      <vt:lpstr>PowerPoint Presentation</vt:lpstr>
      <vt:lpstr>IV. Capital Sources and Uses</vt:lpstr>
      <vt:lpstr>PowerPoint Presentation</vt:lpstr>
      <vt:lpstr>PowerPoint Presentation</vt:lpstr>
      <vt:lpstr>V. Financial performance</vt:lpstr>
      <vt:lpstr>PowerPoint Presentation</vt:lpstr>
      <vt:lpstr>PowerPoint Presentation</vt:lpstr>
      <vt:lpstr>2017 RESERVE BALANCE</vt:lpstr>
      <vt:lpstr>PowerPoint Presentation</vt:lpstr>
      <vt:lpstr>PowerPoint Presentation</vt:lpstr>
      <vt:lpstr>PowerPoint Presentation</vt:lpstr>
      <vt:lpstr>PowerPoint Presentation</vt:lpstr>
      <vt:lpstr>VI. Questions</vt:lpstr>
    </vt:vector>
  </TitlesOfParts>
  <Company>MTA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MTA</dc:creator>
  <cp:lastModifiedBy>Allen, Rhonda N.</cp:lastModifiedBy>
  <cp:revision>1600</cp:revision>
  <cp:lastPrinted>2018-04-10T12:14:17Z</cp:lastPrinted>
  <dcterms:created xsi:type="dcterms:W3CDTF">2010-07-22T12:09:28Z</dcterms:created>
  <dcterms:modified xsi:type="dcterms:W3CDTF">2018-04-15T00:40:57Z</dcterms:modified>
</cp:coreProperties>
</file>